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Roboto Medium"/>
      <p:regular r:id="rId32"/>
      <p:bold r:id="rId33"/>
      <p:italic r:id="rId34"/>
      <p:boldItalic r:id="rId35"/>
    </p:embeddedFont>
    <p:embeddedFont>
      <p:font typeface="Roboto"/>
      <p:regular r:id="rId36"/>
      <p:bold r:id="rId37"/>
      <p:italic r:id="rId38"/>
      <p:boldItalic r:id="rId39"/>
    </p:embeddedFont>
    <p:embeddedFont>
      <p:font typeface="Average"/>
      <p:regular r:id="rId40"/>
    </p:embeddedFont>
    <p:embeddedFont>
      <p:font typeface="Oswald"/>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A60DDDD-ED6B-424A-B0DE-2645E8890145}">
  <a:tblStyle styleId="{4A60DDDD-ED6B-424A-B0DE-2645E8890145}"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579FCC4-9CC1-4C68-B91A-1139AB299765}"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verage-regular.fntdata"/><Relationship Id="rId20" Type="http://schemas.openxmlformats.org/officeDocument/2006/relationships/slide" Target="slides/slide14.xml"/><Relationship Id="rId42" Type="http://schemas.openxmlformats.org/officeDocument/2006/relationships/font" Target="fonts/Oswald-bold.fntdata"/><Relationship Id="rId41" Type="http://schemas.openxmlformats.org/officeDocument/2006/relationships/font" Target="fonts/Oswald-regular.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Medium-bold.fntdata"/><Relationship Id="rId10" Type="http://schemas.openxmlformats.org/officeDocument/2006/relationships/slide" Target="slides/slide4.xml"/><Relationship Id="rId32" Type="http://schemas.openxmlformats.org/officeDocument/2006/relationships/font" Target="fonts/RobotoMedium-regular.fntdata"/><Relationship Id="rId13" Type="http://schemas.openxmlformats.org/officeDocument/2006/relationships/slide" Target="slides/slide7.xml"/><Relationship Id="rId35" Type="http://schemas.openxmlformats.org/officeDocument/2006/relationships/font" Target="fonts/RobotoMedium-boldItalic.fntdata"/><Relationship Id="rId12" Type="http://schemas.openxmlformats.org/officeDocument/2006/relationships/slide" Target="slides/slide6.xml"/><Relationship Id="rId34" Type="http://schemas.openxmlformats.org/officeDocument/2006/relationships/font" Target="fonts/RobotoMedium-italic.fntdata"/><Relationship Id="rId15" Type="http://schemas.openxmlformats.org/officeDocument/2006/relationships/slide" Target="slides/slide9.xml"/><Relationship Id="rId37" Type="http://schemas.openxmlformats.org/officeDocument/2006/relationships/font" Target="fonts/Roboto-bold.fntdata"/><Relationship Id="rId14" Type="http://schemas.openxmlformats.org/officeDocument/2006/relationships/slide" Target="slides/slide8.xml"/><Relationship Id="rId36" Type="http://schemas.openxmlformats.org/officeDocument/2006/relationships/font" Target="fonts/Roboto-regular.fntdata"/><Relationship Id="rId17" Type="http://schemas.openxmlformats.org/officeDocument/2006/relationships/slide" Target="slides/slide11.xml"/><Relationship Id="rId39" Type="http://schemas.openxmlformats.org/officeDocument/2006/relationships/font" Target="fonts/Roboto-boldItalic.fntdata"/><Relationship Id="rId16" Type="http://schemas.openxmlformats.org/officeDocument/2006/relationships/slide" Target="slides/slide10.xml"/><Relationship Id="rId38" Type="http://schemas.openxmlformats.org/officeDocument/2006/relationships/font" Target="fonts/Robot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gif>
</file>

<file path=ppt/media/image25.jpg>
</file>

<file path=ppt/media/image26.jpg>
</file>

<file path=ppt/media/image27.png>
</file>

<file path=ppt/media/image28.jpg>
</file>

<file path=ppt/media/image29.jpg>
</file>

<file path=ppt/media/image3.png>
</file>

<file path=ppt/media/image30.gif>
</file>

<file path=ppt/media/image31.gif>
</file>

<file path=ppt/media/image32.gif>
</file>

<file path=ppt/media/image3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b090258de9_1_1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b090258de9_1_1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b133c602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b133c602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b090258de9_1_1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b090258de9_1_1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090258de9_1_1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090258de9_1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b133c602d4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b133c602d4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b090258de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b090258de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b133c602d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b133c602d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b133c602d4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b133c602d4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b0b7f2781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b0b7f2781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b0b7f2781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b0b7f2781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b090258de9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b090258de9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b090258de9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b090258de9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b0b7f2781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b0b7f2781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b090258de9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b090258de9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b0b7f27813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b0b7f2781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b0b7f27813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b0b7f27813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b133c602d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b133c602d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b133c602d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b133c602d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b133c602d4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b133c602d4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b133c602d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b133c602d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090258de9_1_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090258de9_1_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090258de9_1_9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090258de9_1_9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b090258de9_1_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b090258de9_1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b090258de9_1_1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b090258de9_1_1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4.png"/><Relationship Id="rId5"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drive.google.com/file/d/1fIRpeHxa3DR5jmikSbM_7_LmLVeJrWab/view" TargetMode="Externa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0.gif"/><Relationship Id="rId4" Type="http://schemas.openxmlformats.org/officeDocument/2006/relationships/image" Target="../media/image24.gif"/><Relationship Id="rId5" Type="http://schemas.openxmlformats.org/officeDocument/2006/relationships/image" Target="../media/image32.gif"/><Relationship Id="rId6" Type="http://schemas.openxmlformats.org/officeDocument/2006/relationships/image" Target="../media/image31.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3.jpg"/><Relationship Id="rId4" Type="http://schemas.openxmlformats.org/officeDocument/2006/relationships/image" Target="../media/image26.jpg"/><Relationship Id="rId9" Type="http://schemas.openxmlformats.org/officeDocument/2006/relationships/image" Target="../media/image29.jpg"/><Relationship Id="rId5" Type="http://schemas.openxmlformats.org/officeDocument/2006/relationships/image" Target="../media/image7.jpg"/><Relationship Id="rId6" Type="http://schemas.openxmlformats.org/officeDocument/2006/relationships/image" Target="../media/image28.jpg"/><Relationship Id="rId7" Type="http://schemas.openxmlformats.org/officeDocument/2006/relationships/image" Target="../media/image25.jpg"/><Relationship Id="rId8" Type="http://schemas.openxmlformats.org/officeDocument/2006/relationships/image" Target="../media/image3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Bone Conduction Military Helmet</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361950" lvl="0" marL="457200" rtl="0" algn="ctr">
              <a:spcBef>
                <a:spcPts val="0"/>
              </a:spcBef>
              <a:spcAft>
                <a:spcPts val="0"/>
              </a:spcAft>
              <a:buSzPts val="2100"/>
              <a:buChar char="-"/>
            </a:pPr>
            <a:r>
              <a:rPr lang="en"/>
              <a:t>Atharv Kotwal</a:t>
            </a:r>
            <a:endParaRPr/>
          </a:p>
          <a:p>
            <a:pPr indent="-361950" lvl="0" marL="457200" rtl="0" algn="ctr">
              <a:spcBef>
                <a:spcPts val="0"/>
              </a:spcBef>
              <a:spcAft>
                <a:spcPts val="0"/>
              </a:spcAft>
              <a:buSzPts val="2100"/>
              <a:buChar char="-"/>
            </a:pPr>
            <a:r>
              <a:rPr lang="en"/>
              <a:t>Manan Tayal</a:t>
            </a:r>
            <a:endParaRPr/>
          </a:p>
          <a:p>
            <a:pPr indent="-361950" lvl="0" marL="457200" rtl="0" algn="ctr">
              <a:spcBef>
                <a:spcPts val="0"/>
              </a:spcBef>
              <a:spcAft>
                <a:spcPts val="0"/>
              </a:spcAft>
              <a:buSzPts val="2100"/>
              <a:buChar char="-"/>
            </a:pPr>
            <a:r>
              <a:rPr lang="en"/>
              <a:t>Amey Gohil</a:t>
            </a:r>
            <a:endParaRPr/>
          </a:p>
          <a:p>
            <a:pPr indent="-361950" lvl="0" marL="457200" rtl="0" algn="ctr">
              <a:spcBef>
                <a:spcPts val="0"/>
              </a:spcBef>
              <a:spcAft>
                <a:spcPts val="0"/>
              </a:spcAft>
              <a:buSzPts val="2100"/>
              <a:buChar char="-"/>
            </a:pPr>
            <a:r>
              <a:rPr lang="en"/>
              <a:t>Milind Chandnani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1593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Acoustic Simulations: Applied Pressure Selection</a:t>
            </a:r>
            <a:endParaRPr/>
          </a:p>
          <a:p>
            <a:pPr indent="0" lvl="0" marL="0" rtl="0" algn="l">
              <a:spcBef>
                <a:spcPts val="0"/>
              </a:spcBef>
              <a:spcAft>
                <a:spcPts val="0"/>
              </a:spcAft>
              <a:buNone/>
            </a:pPr>
            <a:r>
              <a:t/>
            </a:r>
            <a:endParaRPr/>
          </a:p>
        </p:txBody>
      </p:sp>
      <p:pic>
        <p:nvPicPr>
          <p:cNvPr id="130" name="Google Shape;130;p22"/>
          <p:cNvPicPr preferRelativeResize="0"/>
          <p:nvPr/>
        </p:nvPicPr>
        <p:blipFill>
          <a:blip r:embed="rId3">
            <a:alphaModFix/>
          </a:blip>
          <a:stretch>
            <a:fillRect/>
          </a:stretch>
        </p:blipFill>
        <p:spPr>
          <a:xfrm>
            <a:off x="1764151" y="784600"/>
            <a:ext cx="5615699" cy="3129100"/>
          </a:xfrm>
          <a:prstGeom prst="rect">
            <a:avLst/>
          </a:prstGeom>
          <a:noFill/>
          <a:ln>
            <a:noFill/>
          </a:ln>
        </p:spPr>
      </p:pic>
      <p:sp>
        <p:nvSpPr>
          <p:cNvPr id="131" name="Google Shape;131;p22"/>
          <p:cNvSpPr txBox="1"/>
          <p:nvPr>
            <p:ph idx="1" type="body"/>
          </p:nvPr>
        </p:nvSpPr>
        <p:spPr>
          <a:xfrm>
            <a:off x="1668150" y="3868850"/>
            <a:ext cx="5807700" cy="1274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500">
                <a:solidFill>
                  <a:srgbClr val="00FF00"/>
                </a:solidFill>
                <a:latin typeface="Roboto Medium"/>
                <a:ea typeface="Roboto Medium"/>
                <a:cs typeface="Roboto Medium"/>
                <a:sym typeface="Roboto Medium"/>
              </a:rPr>
              <a:t>log(disp in nm) = log(Force on Skull) + 2.089</a:t>
            </a:r>
            <a:endParaRPr sz="1500">
              <a:solidFill>
                <a:srgbClr val="00FF00"/>
              </a:solidFill>
              <a:latin typeface="Roboto Medium"/>
              <a:ea typeface="Roboto Medium"/>
              <a:cs typeface="Roboto Medium"/>
              <a:sym typeface="Roboto Medium"/>
            </a:endParaRPr>
          </a:p>
          <a:p>
            <a:pPr indent="0" lvl="0" marL="0" rtl="0" algn="ctr">
              <a:lnSpc>
                <a:spcPct val="100000"/>
              </a:lnSpc>
              <a:spcBef>
                <a:spcPts val="0"/>
              </a:spcBef>
              <a:spcAft>
                <a:spcPts val="0"/>
              </a:spcAft>
              <a:buNone/>
            </a:pPr>
            <a:r>
              <a:t/>
            </a:r>
            <a:endParaRPr sz="1500">
              <a:solidFill>
                <a:srgbClr val="EFEFEF"/>
              </a:solidFill>
              <a:latin typeface="Roboto Medium"/>
              <a:ea typeface="Roboto Medium"/>
              <a:cs typeface="Roboto Medium"/>
              <a:sym typeface="Roboto Medium"/>
            </a:endParaRPr>
          </a:p>
          <a:p>
            <a:pPr indent="0" lvl="0" marL="0" rtl="0" algn="l">
              <a:lnSpc>
                <a:spcPct val="100000"/>
              </a:lnSpc>
              <a:spcBef>
                <a:spcPts val="0"/>
              </a:spcBef>
              <a:spcAft>
                <a:spcPts val="0"/>
              </a:spcAft>
              <a:buNone/>
            </a:pPr>
            <a:r>
              <a:rPr lang="en" sz="1500">
                <a:solidFill>
                  <a:srgbClr val="EFEFEF"/>
                </a:solidFill>
                <a:latin typeface="Roboto Medium"/>
                <a:ea typeface="Roboto Medium"/>
                <a:cs typeface="Roboto Medium"/>
                <a:sym typeface="Roboto Medium"/>
              </a:rPr>
              <a:t>For </a:t>
            </a:r>
            <a:r>
              <a:rPr b="1" lang="en" sz="1500">
                <a:solidFill>
                  <a:srgbClr val="00FF00"/>
                </a:solidFill>
                <a:latin typeface="Roboto"/>
                <a:ea typeface="Roboto"/>
                <a:cs typeface="Roboto"/>
                <a:sym typeface="Roboto"/>
              </a:rPr>
              <a:t>0.6 nm</a:t>
            </a:r>
            <a:r>
              <a:rPr lang="en" sz="1500">
                <a:solidFill>
                  <a:srgbClr val="EFEFEF"/>
                </a:solidFill>
                <a:latin typeface="Roboto Medium"/>
                <a:ea typeface="Roboto Medium"/>
                <a:cs typeface="Roboto Medium"/>
                <a:sym typeface="Roboto Medium"/>
              </a:rPr>
              <a:t> displacement, 	Force amplitude on skull = </a:t>
            </a:r>
            <a:r>
              <a:rPr lang="en" sz="1500">
                <a:solidFill>
                  <a:srgbClr val="00FF00"/>
                </a:solidFill>
                <a:latin typeface="Roboto Medium"/>
                <a:ea typeface="Roboto Medium"/>
                <a:cs typeface="Roboto Medium"/>
                <a:sym typeface="Roboto Medium"/>
              </a:rPr>
              <a:t>0.005 N</a:t>
            </a:r>
            <a:endParaRPr sz="1500">
              <a:solidFill>
                <a:srgbClr val="00FF00"/>
              </a:solidFill>
              <a:latin typeface="Roboto Medium"/>
              <a:ea typeface="Roboto Medium"/>
              <a:cs typeface="Roboto Medium"/>
              <a:sym typeface="Roboto Medium"/>
            </a:endParaRPr>
          </a:p>
          <a:p>
            <a:pPr indent="457200" lvl="0" marL="1828800" rtl="0" algn="l">
              <a:spcBef>
                <a:spcPts val="0"/>
              </a:spcBef>
              <a:spcAft>
                <a:spcPts val="0"/>
              </a:spcAft>
              <a:buNone/>
            </a:pPr>
            <a:r>
              <a:rPr lang="en" sz="1500">
                <a:solidFill>
                  <a:srgbClr val="EFEFEF"/>
                </a:solidFill>
                <a:latin typeface="Roboto Medium"/>
                <a:ea typeface="Roboto Medium"/>
                <a:cs typeface="Roboto Medium"/>
                <a:sym typeface="Roboto Medium"/>
              </a:rPr>
              <a:t>Pressure amplitude </a:t>
            </a:r>
            <a:r>
              <a:rPr lang="en" sz="1500">
                <a:solidFill>
                  <a:srgbClr val="EFEFEF"/>
                </a:solidFill>
                <a:latin typeface="Arial"/>
                <a:ea typeface="Arial"/>
                <a:cs typeface="Arial"/>
                <a:sym typeface="Arial"/>
              </a:rPr>
              <a:t>∆p = </a:t>
            </a:r>
            <a:r>
              <a:rPr lang="en" sz="1500">
                <a:solidFill>
                  <a:srgbClr val="00FF00"/>
                </a:solidFill>
                <a:latin typeface="Arial"/>
                <a:ea typeface="Arial"/>
                <a:cs typeface="Arial"/>
                <a:sym typeface="Arial"/>
              </a:rPr>
              <a:t>8 Pa</a:t>
            </a:r>
            <a:endParaRPr sz="1500">
              <a:solidFill>
                <a:srgbClr val="00FF00"/>
              </a:solidFill>
              <a:latin typeface="Roboto Medium"/>
              <a:ea typeface="Roboto Medium"/>
              <a:cs typeface="Roboto Medium"/>
              <a:sym typeface="Roboto Medium"/>
            </a:endParaRPr>
          </a:p>
          <a:p>
            <a:pPr indent="0" lvl="0" marL="0" rtl="0" algn="just">
              <a:spcBef>
                <a:spcPts val="0"/>
              </a:spcBef>
              <a:spcAft>
                <a:spcPts val="0"/>
              </a:spcAft>
              <a:buNone/>
            </a:pPr>
            <a:r>
              <a:t/>
            </a:r>
            <a:endParaRPr sz="1500">
              <a:solidFill>
                <a:srgbClr val="EFEFEF"/>
              </a:solidFill>
              <a:latin typeface="Roboto Medium"/>
              <a:ea typeface="Roboto Medium"/>
              <a:cs typeface="Roboto Medium"/>
              <a:sym typeface="Roboto Medium"/>
            </a:endParaRPr>
          </a:p>
          <a:p>
            <a:pPr indent="0" lvl="0" marL="0" rtl="0" algn="just">
              <a:spcBef>
                <a:spcPts val="0"/>
              </a:spcBef>
              <a:spcAft>
                <a:spcPts val="0"/>
              </a:spcAft>
              <a:buNone/>
            </a:pPr>
            <a:r>
              <a:t/>
            </a:r>
            <a:endParaRPr sz="1500">
              <a:solidFill>
                <a:srgbClr val="EFEFEF"/>
              </a:solidFill>
              <a:latin typeface="Roboto Medium"/>
              <a:ea typeface="Roboto Medium"/>
              <a:cs typeface="Roboto Medium"/>
              <a:sym typeface="Roboto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159300" y="140225"/>
            <a:ext cx="8672700" cy="1403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Acoustic Simulations: Acoustic Insulation in Helmet</a:t>
            </a:r>
            <a:endParaRPr/>
          </a:p>
          <a:p>
            <a:pPr indent="0" lvl="0" marL="0" rtl="0" algn="ctr">
              <a:lnSpc>
                <a:spcPct val="115000"/>
              </a:lnSpc>
              <a:spcBef>
                <a:spcPts val="0"/>
              </a:spcBef>
              <a:spcAft>
                <a:spcPts val="0"/>
              </a:spcAft>
              <a:buNone/>
            </a:pPr>
            <a:r>
              <a:rPr lang="en" sz="2100" u="sng"/>
              <a:t>Effect of External Sound on Displacement at Cochlear End</a:t>
            </a:r>
            <a:endParaRPr sz="2100" u="sng"/>
          </a:p>
          <a:p>
            <a:pPr indent="0" lvl="0" marL="0" rtl="0" algn="l">
              <a:lnSpc>
                <a:spcPct val="115000"/>
              </a:lnSpc>
              <a:spcBef>
                <a:spcPts val="0"/>
              </a:spcBef>
              <a:spcAft>
                <a:spcPts val="0"/>
              </a:spcAft>
              <a:buNone/>
            </a:pPr>
            <a:r>
              <a:t/>
            </a:r>
            <a:endParaRPr/>
          </a:p>
        </p:txBody>
      </p:sp>
      <p:pic>
        <p:nvPicPr>
          <p:cNvPr id="137" name="Google Shape;137;p23"/>
          <p:cNvPicPr preferRelativeResize="0"/>
          <p:nvPr/>
        </p:nvPicPr>
        <p:blipFill rotWithShape="1">
          <a:blip r:embed="rId3">
            <a:alphaModFix/>
          </a:blip>
          <a:srcRect b="0" l="0" r="8659" t="0"/>
          <a:stretch/>
        </p:blipFill>
        <p:spPr>
          <a:xfrm>
            <a:off x="4361649" y="1346275"/>
            <a:ext cx="4663075" cy="3348425"/>
          </a:xfrm>
          <a:prstGeom prst="rect">
            <a:avLst/>
          </a:prstGeom>
          <a:noFill/>
          <a:ln>
            <a:noFill/>
          </a:ln>
        </p:spPr>
      </p:pic>
      <p:graphicFrame>
        <p:nvGraphicFramePr>
          <p:cNvPr id="138" name="Google Shape;138;p23"/>
          <p:cNvGraphicFramePr/>
          <p:nvPr/>
        </p:nvGraphicFramePr>
        <p:xfrm>
          <a:off x="125450" y="1223775"/>
          <a:ext cx="3000000" cy="3000000"/>
        </p:xfrm>
        <a:graphic>
          <a:graphicData uri="http://schemas.openxmlformats.org/drawingml/2006/table">
            <a:tbl>
              <a:tblPr>
                <a:noFill/>
                <a:tableStyleId>{4A60DDDD-ED6B-424A-B0DE-2645E8890145}</a:tableStyleId>
              </a:tblPr>
              <a:tblGrid>
                <a:gridCol w="1885950"/>
                <a:gridCol w="1903100"/>
              </a:tblGrid>
              <a:tr h="12700">
                <a:tc>
                  <a:txBody>
                    <a:bodyPr/>
                    <a:lstStyle/>
                    <a:p>
                      <a:pPr indent="0" lvl="0" marL="0" rtl="0" algn="l">
                        <a:spcBef>
                          <a:spcPts val="0"/>
                        </a:spcBef>
                        <a:spcAft>
                          <a:spcPts val="0"/>
                        </a:spcAft>
                        <a:buNone/>
                      </a:pPr>
                      <a:r>
                        <a:rPr lang="en">
                          <a:solidFill>
                            <a:srgbClr val="EFEFEF"/>
                          </a:solidFill>
                          <a:latin typeface="Times New Roman"/>
                          <a:ea typeface="Times New Roman"/>
                          <a:cs typeface="Times New Roman"/>
                          <a:sym typeface="Times New Roman"/>
                        </a:rPr>
                        <a:t>Air Domain </a:t>
                      </a:r>
                      <a:endParaRPr>
                        <a:solidFill>
                          <a:srgbClr val="EFEFEF"/>
                        </a:solidFill>
                        <a:latin typeface="Times New Roman"/>
                        <a:ea typeface="Times New Roman"/>
                        <a:cs typeface="Times New Roman"/>
                        <a:sym typeface="Times New Roman"/>
                      </a:endParaRPr>
                    </a:p>
                  </a:txBody>
                  <a:tcPr marT="63500" marB="63500" marR="63500" marL="63500">
                    <a:lnL cap="flat" cmpd="sng" w="12700">
                      <a:solidFill>
                        <a:srgbClr val="F3F3F3"/>
                      </a:solidFill>
                      <a:prstDash val="solid"/>
                      <a:round/>
                      <a:headEnd len="sm" w="sm" type="none"/>
                      <a:tailEnd len="sm" w="sm" type="none"/>
                    </a:lnL>
                    <a:lnR cap="flat" cmpd="sng" w="12700">
                      <a:solidFill>
                        <a:srgbClr val="F3F3F3"/>
                      </a:solidFill>
                      <a:prstDash val="solid"/>
                      <a:round/>
                      <a:headEnd len="sm" w="sm" type="none"/>
                      <a:tailEnd len="sm" w="sm" type="none"/>
                    </a:lnR>
                    <a:lnT cap="flat" cmpd="sng" w="12700">
                      <a:solidFill>
                        <a:srgbClr val="F3F3F3"/>
                      </a:solidFill>
                      <a:prstDash val="solid"/>
                      <a:round/>
                      <a:headEnd len="sm" w="sm" type="none"/>
                      <a:tailEnd len="sm" w="sm" type="none"/>
                    </a:lnT>
                    <a:lnB cap="flat" cmpd="sng" w="12700">
                      <a:solidFill>
                        <a:srgbClr val="F3F3F3"/>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EFEFEF"/>
                          </a:solidFill>
                          <a:latin typeface="Times New Roman"/>
                          <a:ea typeface="Times New Roman"/>
                          <a:cs typeface="Times New Roman"/>
                          <a:sym typeface="Times New Roman"/>
                        </a:rPr>
                        <a:t>30 cm * 30 cm * 30 cm</a:t>
                      </a:r>
                      <a:endParaRPr>
                        <a:solidFill>
                          <a:srgbClr val="EFEFEF"/>
                        </a:solidFill>
                        <a:latin typeface="Times New Roman"/>
                        <a:ea typeface="Times New Roman"/>
                        <a:cs typeface="Times New Roman"/>
                        <a:sym typeface="Times New Roman"/>
                      </a:endParaRPr>
                    </a:p>
                  </a:txBody>
                  <a:tcPr marT="63500" marB="63500" marR="63500" marL="63500">
                    <a:lnL cap="flat" cmpd="sng" w="12700">
                      <a:solidFill>
                        <a:srgbClr val="F3F3F3"/>
                      </a:solidFill>
                      <a:prstDash val="solid"/>
                      <a:round/>
                      <a:headEnd len="sm" w="sm" type="none"/>
                      <a:tailEnd len="sm" w="sm" type="none"/>
                    </a:lnL>
                    <a:lnR cap="flat" cmpd="sng" w="12700">
                      <a:solidFill>
                        <a:srgbClr val="F3F3F3"/>
                      </a:solidFill>
                      <a:prstDash val="solid"/>
                      <a:round/>
                      <a:headEnd len="sm" w="sm" type="none"/>
                      <a:tailEnd len="sm" w="sm" type="none"/>
                    </a:lnR>
                    <a:lnT cap="flat" cmpd="sng" w="12700">
                      <a:solidFill>
                        <a:srgbClr val="F3F3F3"/>
                      </a:solidFill>
                      <a:prstDash val="solid"/>
                      <a:round/>
                      <a:headEnd len="sm" w="sm" type="none"/>
                      <a:tailEnd len="sm" w="sm" type="none"/>
                    </a:lnT>
                    <a:lnB cap="flat" cmpd="sng" w="12700">
                      <a:solidFill>
                        <a:srgbClr val="F3F3F3"/>
                      </a:solidFill>
                      <a:prstDash val="solid"/>
                      <a:round/>
                      <a:headEnd len="sm" w="sm" type="none"/>
                      <a:tailEnd len="sm" w="sm" type="none"/>
                    </a:lnB>
                  </a:tcPr>
                </a:tc>
              </a:tr>
              <a:tr h="12700">
                <a:tc>
                  <a:txBody>
                    <a:bodyPr/>
                    <a:lstStyle/>
                    <a:p>
                      <a:pPr indent="0" lvl="0" marL="0" rtl="0" algn="l">
                        <a:spcBef>
                          <a:spcPts val="0"/>
                        </a:spcBef>
                        <a:spcAft>
                          <a:spcPts val="0"/>
                        </a:spcAft>
                        <a:buNone/>
                      </a:pPr>
                      <a:r>
                        <a:rPr lang="en">
                          <a:solidFill>
                            <a:srgbClr val="EFEFEF"/>
                          </a:solidFill>
                          <a:latin typeface="Times New Roman"/>
                          <a:ea typeface="Times New Roman"/>
                          <a:cs typeface="Times New Roman"/>
                          <a:sym typeface="Times New Roman"/>
                        </a:rPr>
                        <a:t>Cochlear bone length</a:t>
                      </a:r>
                      <a:endParaRPr>
                        <a:solidFill>
                          <a:srgbClr val="EFEFEF"/>
                        </a:solidFill>
                        <a:latin typeface="Times New Roman"/>
                        <a:ea typeface="Times New Roman"/>
                        <a:cs typeface="Times New Roman"/>
                        <a:sym typeface="Times New Roman"/>
                      </a:endParaRPr>
                    </a:p>
                  </a:txBody>
                  <a:tcPr marT="63500" marB="63500" marR="63500" marL="63500">
                    <a:lnL cap="flat" cmpd="sng" w="12700">
                      <a:solidFill>
                        <a:srgbClr val="F3F3F3"/>
                      </a:solidFill>
                      <a:prstDash val="solid"/>
                      <a:round/>
                      <a:headEnd len="sm" w="sm" type="none"/>
                      <a:tailEnd len="sm" w="sm" type="none"/>
                    </a:lnL>
                    <a:lnR cap="flat" cmpd="sng" w="12700">
                      <a:solidFill>
                        <a:srgbClr val="F3F3F3"/>
                      </a:solidFill>
                      <a:prstDash val="solid"/>
                      <a:round/>
                      <a:headEnd len="sm" w="sm" type="none"/>
                      <a:tailEnd len="sm" w="sm" type="none"/>
                    </a:lnR>
                    <a:lnT cap="flat" cmpd="sng" w="12700">
                      <a:solidFill>
                        <a:srgbClr val="F3F3F3"/>
                      </a:solidFill>
                      <a:prstDash val="solid"/>
                      <a:round/>
                      <a:headEnd len="sm" w="sm" type="none"/>
                      <a:tailEnd len="sm" w="sm" type="none"/>
                    </a:lnT>
                    <a:lnB cap="flat" cmpd="sng" w="12700">
                      <a:solidFill>
                        <a:srgbClr val="F3F3F3"/>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EFEFEF"/>
                          </a:solidFill>
                          <a:latin typeface="Times New Roman"/>
                          <a:ea typeface="Times New Roman"/>
                          <a:cs typeface="Times New Roman"/>
                          <a:sym typeface="Times New Roman"/>
                        </a:rPr>
                        <a:t>7 cm</a:t>
                      </a:r>
                      <a:endParaRPr>
                        <a:solidFill>
                          <a:srgbClr val="EFEFEF"/>
                        </a:solidFill>
                        <a:latin typeface="Times New Roman"/>
                        <a:ea typeface="Times New Roman"/>
                        <a:cs typeface="Times New Roman"/>
                        <a:sym typeface="Times New Roman"/>
                      </a:endParaRPr>
                    </a:p>
                  </a:txBody>
                  <a:tcPr marT="63500" marB="63500" marR="63500" marL="63500">
                    <a:lnL cap="flat" cmpd="sng" w="12700">
                      <a:solidFill>
                        <a:srgbClr val="F3F3F3"/>
                      </a:solidFill>
                      <a:prstDash val="solid"/>
                      <a:round/>
                      <a:headEnd len="sm" w="sm" type="none"/>
                      <a:tailEnd len="sm" w="sm" type="none"/>
                    </a:lnL>
                    <a:lnR cap="flat" cmpd="sng" w="12700">
                      <a:solidFill>
                        <a:srgbClr val="F3F3F3"/>
                      </a:solidFill>
                      <a:prstDash val="solid"/>
                      <a:round/>
                      <a:headEnd len="sm" w="sm" type="none"/>
                      <a:tailEnd len="sm" w="sm" type="none"/>
                    </a:lnR>
                    <a:lnT cap="flat" cmpd="sng" w="12700">
                      <a:solidFill>
                        <a:srgbClr val="F3F3F3"/>
                      </a:solidFill>
                      <a:prstDash val="solid"/>
                      <a:round/>
                      <a:headEnd len="sm" w="sm" type="none"/>
                      <a:tailEnd len="sm" w="sm" type="none"/>
                    </a:lnT>
                    <a:lnB cap="flat" cmpd="sng" w="12700">
                      <a:solidFill>
                        <a:srgbClr val="F3F3F3"/>
                      </a:solidFill>
                      <a:prstDash val="solid"/>
                      <a:round/>
                      <a:headEnd len="sm" w="sm" type="none"/>
                      <a:tailEnd len="sm" w="sm" type="none"/>
                    </a:lnB>
                  </a:tcPr>
                </a:tc>
              </a:tr>
              <a:tr h="12700">
                <a:tc>
                  <a:txBody>
                    <a:bodyPr/>
                    <a:lstStyle/>
                    <a:p>
                      <a:pPr indent="0" lvl="0" marL="0" rtl="0" algn="l">
                        <a:spcBef>
                          <a:spcPts val="0"/>
                        </a:spcBef>
                        <a:spcAft>
                          <a:spcPts val="0"/>
                        </a:spcAft>
                        <a:buNone/>
                      </a:pPr>
                      <a:r>
                        <a:rPr lang="en">
                          <a:solidFill>
                            <a:srgbClr val="EFEFEF"/>
                          </a:solidFill>
                          <a:latin typeface="Times New Roman"/>
                          <a:ea typeface="Times New Roman"/>
                          <a:cs typeface="Times New Roman"/>
                          <a:sym typeface="Times New Roman"/>
                        </a:rPr>
                        <a:t>Cochlear bone diameter</a:t>
                      </a:r>
                      <a:endParaRPr>
                        <a:solidFill>
                          <a:srgbClr val="EFEFEF"/>
                        </a:solidFill>
                        <a:latin typeface="Times New Roman"/>
                        <a:ea typeface="Times New Roman"/>
                        <a:cs typeface="Times New Roman"/>
                        <a:sym typeface="Times New Roman"/>
                      </a:endParaRPr>
                    </a:p>
                  </a:txBody>
                  <a:tcPr marT="63500" marB="63500" marR="63500" marL="63500">
                    <a:lnL cap="flat" cmpd="sng" w="12700">
                      <a:solidFill>
                        <a:srgbClr val="F3F3F3"/>
                      </a:solidFill>
                      <a:prstDash val="solid"/>
                      <a:round/>
                      <a:headEnd len="sm" w="sm" type="none"/>
                      <a:tailEnd len="sm" w="sm" type="none"/>
                    </a:lnL>
                    <a:lnR cap="flat" cmpd="sng" w="12700">
                      <a:solidFill>
                        <a:srgbClr val="F3F3F3"/>
                      </a:solidFill>
                      <a:prstDash val="solid"/>
                      <a:round/>
                      <a:headEnd len="sm" w="sm" type="none"/>
                      <a:tailEnd len="sm" w="sm" type="none"/>
                    </a:lnR>
                    <a:lnT cap="flat" cmpd="sng" w="12700">
                      <a:solidFill>
                        <a:srgbClr val="F3F3F3"/>
                      </a:solidFill>
                      <a:prstDash val="solid"/>
                      <a:round/>
                      <a:headEnd len="sm" w="sm" type="none"/>
                      <a:tailEnd len="sm" w="sm" type="none"/>
                    </a:lnT>
                    <a:lnB cap="flat" cmpd="sng" w="12700">
                      <a:solidFill>
                        <a:srgbClr val="F3F3F3"/>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EFEFEF"/>
                          </a:solidFill>
                          <a:latin typeface="Times New Roman"/>
                          <a:ea typeface="Times New Roman"/>
                          <a:cs typeface="Times New Roman"/>
                          <a:sym typeface="Times New Roman"/>
                        </a:rPr>
                        <a:t>3 cm</a:t>
                      </a:r>
                      <a:endParaRPr>
                        <a:solidFill>
                          <a:srgbClr val="EFEFEF"/>
                        </a:solidFill>
                        <a:latin typeface="Times New Roman"/>
                        <a:ea typeface="Times New Roman"/>
                        <a:cs typeface="Times New Roman"/>
                        <a:sym typeface="Times New Roman"/>
                      </a:endParaRPr>
                    </a:p>
                  </a:txBody>
                  <a:tcPr marT="63500" marB="63500" marR="63500" marL="63500">
                    <a:lnL cap="flat" cmpd="sng" w="12700">
                      <a:solidFill>
                        <a:srgbClr val="F3F3F3"/>
                      </a:solidFill>
                      <a:prstDash val="solid"/>
                      <a:round/>
                      <a:headEnd len="sm" w="sm" type="none"/>
                      <a:tailEnd len="sm" w="sm" type="none"/>
                    </a:lnL>
                    <a:lnR cap="flat" cmpd="sng" w="12700">
                      <a:solidFill>
                        <a:srgbClr val="F3F3F3"/>
                      </a:solidFill>
                      <a:prstDash val="solid"/>
                      <a:round/>
                      <a:headEnd len="sm" w="sm" type="none"/>
                      <a:tailEnd len="sm" w="sm" type="none"/>
                    </a:lnR>
                    <a:lnT cap="flat" cmpd="sng" w="12700">
                      <a:solidFill>
                        <a:srgbClr val="F3F3F3"/>
                      </a:solidFill>
                      <a:prstDash val="solid"/>
                      <a:round/>
                      <a:headEnd len="sm" w="sm" type="none"/>
                      <a:tailEnd len="sm" w="sm" type="none"/>
                    </a:lnT>
                    <a:lnB cap="flat" cmpd="sng" w="12700">
                      <a:solidFill>
                        <a:srgbClr val="F3F3F3"/>
                      </a:solidFill>
                      <a:prstDash val="solid"/>
                      <a:round/>
                      <a:headEnd len="sm" w="sm" type="none"/>
                      <a:tailEnd len="sm" w="sm" type="none"/>
                    </a:lnB>
                  </a:tcPr>
                </a:tc>
              </a:tr>
            </a:tbl>
          </a:graphicData>
        </a:graphic>
      </p:graphicFrame>
      <p:pic>
        <p:nvPicPr>
          <p:cNvPr id="139" name="Google Shape;139;p23"/>
          <p:cNvPicPr preferRelativeResize="0"/>
          <p:nvPr/>
        </p:nvPicPr>
        <p:blipFill>
          <a:blip r:embed="rId4">
            <a:alphaModFix/>
          </a:blip>
          <a:stretch>
            <a:fillRect/>
          </a:stretch>
        </p:blipFill>
        <p:spPr>
          <a:xfrm>
            <a:off x="152400" y="2571750"/>
            <a:ext cx="3735151" cy="2419350"/>
          </a:xfrm>
          <a:prstGeom prst="rect">
            <a:avLst/>
          </a:prstGeom>
          <a:noFill/>
          <a:ln>
            <a:noFill/>
          </a:ln>
        </p:spPr>
      </p:pic>
      <p:sp>
        <p:nvSpPr>
          <p:cNvPr id="140" name="Google Shape;140;p23"/>
          <p:cNvSpPr txBox="1"/>
          <p:nvPr>
            <p:ph idx="1" type="body"/>
          </p:nvPr>
        </p:nvSpPr>
        <p:spPr>
          <a:xfrm>
            <a:off x="152400" y="2233425"/>
            <a:ext cx="4617900" cy="490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rgbClr val="EFEFEF"/>
                </a:solidFill>
                <a:latin typeface="Roboto Medium"/>
                <a:ea typeface="Roboto Medium"/>
                <a:cs typeface="Roboto Medium"/>
                <a:sym typeface="Roboto Medium"/>
              </a:rPr>
              <a:t>For 100 Pa Incident Pressure Amplitude:</a:t>
            </a:r>
            <a:endParaRPr sz="1400">
              <a:solidFill>
                <a:srgbClr val="EFEFEF"/>
              </a:solidFill>
              <a:latin typeface="Roboto Medium"/>
              <a:ea typeface="Roboto Medium"/>
              <a:cs typeface="Roboto Medium"/>
              <a:sym typeface="Roboto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txBox="1"/>
          <p:nvPr>
            <p:ph type="title"/>
          </p:nvPr>
        </p:nvSpPr>
        <p:spPr>
          <a:xfrm>
            <a:off x="159300" y="140225"/>
            <a:ext cx="867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Acoustic Simulations: Need for Acoustic Insulation in Helmet</a:t>
            </a:r>
            <a:endParaRPr/>
          </a:p>
          <a:p>
            <a:pPr indent="0" lvl="0" marL="0" rtl="0" algn="l">
              <a:spcBef>
                <a:spcPts val="0"/>
              </a:spcBef>
              <a:spcAft>
                <a:spcPts val="0"/>
              </a:spcAft>
              <a:buNone/>
            </a:pPr>
            <a:r>
              <a:t/>
            </a:r>
            <a:endParaRPr/>
          </a:p>
        </p:txBody>
      </p:sp>
      <p:sp>
        <p:nvSpPr>
          <p:cNvPr id="146" name="Google Shape;146;p24"/>
          <p:cNvSpPr txBox="1"/>
          <p:nvPr>
            <p:ph idx="1" type="body"/>
          </p:nvPr>
        </p:nvSpPr>
        <p:spPr>
          <a:xfrm>
            <a:off x="180150" y="3688350"/>
            <a:ext cx="8783700" cy="1303500"/>
          </a:xfrm>
          <a:prstGeom prst="rect">
            <a:avLst/>
          </a:prstGeom>
        </p:spPr>
        <p:txBody>
          <a:bodyPr anchorCtr="0" anchor="t" bIns="91425" lIns="91425" spcFirstLastPara="1" rIns="91425" wrap="square" tIns="91425">
            <a:noAutofit/>
          </a:bodyPr>
          <a:lstStyle/>
          <a:p>
            <a:pPr indent="457200" lvl="0" marL="1371600" rtl="0" algn="just">
              <a:lnSpc>
                <a:spcPct val="150000"/>
              </a:lnSpc>
              <a:spcBef>
                <a:spcPts val="0"/>
              </a:spcBef>
              <a:spcAft>
                <a:spcPts val="0"/>
              </a:spcAft>
              <a:buNone/>
            </a:pPr>
            <a:r>
              <a:rPr b="1" lang="en" sz="1400">
                <a:solidFill>
                  <a:srgbClr val="00FF00"/>
                </a:solidFill>
                <a:latin typeface="Times New Roman"/>
                <a:ea typeface="Times New Roman"/>
                <a:cs typeface="Times New Roman"/>
                <a:sym typeface="Times New Roman"/>
              </a:rPr>
              <a:t>SPL(dB) = 20 * log ( P / Pref ) </a:t>
            </a:r>
            <a:r>
              <a:rPr b="1" lang="en" sz="1400">
                <a:solidFill>
                  <a:srgbClr val="EFEFEF"/>
                </a:solidFill>
                <a:latin typeface="Times New Roman"/>
                <a:ea typeface="Times New Roman"/>
                <a:cs typeface="Times New Roman"/>
                <a:sym typeface="Times New Roman"/>
              </a:rPr>
              <a:t> , where, Pref = 20 * 10</a:t>
            </a:r>
            <a:r>
              <a:rPr b="1" baseline="30000" lang="en" sz="1400">
                <a:solidFill>
                  <a:srgbClr val="EFEFEF"/>
                </a:solidFill>
                <a:latin typeface="Times New Roman"/>
                <a:ea typeface="Times New Roman"/>
                <a:cs typeface="Times New Roman"/>
                <a:sym typeface="Times New Roman"/>
              </a:rPr>
              <a:t>-6</a:t>
            </a:r>
            <a:r>
              <a:rPr b="1" lang="en" sz="1400">
                <a:solidFill>
                  <a:srgbClr val="EFEFEF"/>
                </a:solidFill>
                <a:latin typeface="Times New Roman"/>
                <a:ea typeface="Times New Roman"/>
                <a:cs typeface="Times New Roman"/>
                <a:sym typeface="Times New Roman"/>
              </a:rPr>
              <a:t> Pa</a:t>
            </a:r>
            <a:endParaRPr b="1" sz="1400">
              <a:solidFill>
                <a:srgbClr val="EFEFEF"/>
              </a:solidFill>
              <a:latin typeface="Times New Roman"/>
              <a:ea typeface="Times New Roman"/>
              <a:cs typeface="Times New Roman"/>
              <a:sym typeface="Times New Roman"/>
            </a:endParaRPr>
          </a:p>
          <a:p>
            <a:pPr indent="-317500" lvl="0" marL="457200" rtl="0" algn="just">
              <a:lnSpc>
                <a:spcPct val="150000"/>
              </a:lnSpc>
              <a:spcBef>
                <a:spcPts val="0"/>
              </a:spcBef>
              <a:spcAft>
                <a:spcPts val="0"/>
              </a:spcAft>
              <a:buClr>
                <a:srgbClr val="F3F3F3"/>
              </a:buClr>
              <a:buSzPts val="1400"/>
              <a:buFont typeface="Times New Roman"/>
              <a:buChar char="●"/>
            </a:pPr>
            <a:r>
              <a:rPr b="1" lang="en" sz="1400">
                <a:solidFill>
                  <a:srgbClr val="F3F3F3"/>
                </a:solidFill>
                <a:latin typeface="Times New Roman"/>
                <a:ea typeface="Times New Roman"/>
                <a:cs typeface="Times New Roman"/>
                <a:sym typeface="Times New Roman"/>
              </a:rPr>
              <a:t>Above 120 dB, there is reasonable displacement due to bone conduction</a:t>
            </a:r>
            <a:r>
              <a:rPr lang="en" sz="1400">
                <a:solidFill>
                  <a:srgbClr val="F3F3F3"/>
                </a:solidFill>
                <a:latin typeface="Times New Roman"/>
                <a:ea typeface="Times New Roman"/>
                <a:cs typeface="Times New Roman"/>
                <a:sym typeface="Times New Roman"/>
              </a:rPr>
              <a:t> on the basilar membrane of cochlea</a:t>
            </a:r>
            <a:endParaRPr sz="1400">
              <a:solidFill>
                <a:srgbClr val="F3F3F3"/>
              </a:solidFill>
              <a:latin typeface="Times New Roman"/>
              <a:ea typeface="Times New Roman"/>
              <a:cs typeface="Times New Roman"/>
              <a:sym typeface="Times New Roman"/>
            </a:endParaRPr>
          </a:p>
          <a:p>
            <a:pPr indent="-317500" lvl="0" marL="457200" rtl="0" algn="just">
              <a:spcBef>
                <a:spcPts val="0"/>
              </a:spcBef>
              <a:spcAft>
                <a:spcPts val="0"/>
              </a:spcAft>
              <a:buClr>
                <a:srgbClr val="F3F3F3"/>
              </a:buClr>
              <a:buSzPts val="1400"/>
              <a:buFont typeface="Times New Roman"/>
              <a:buChar char="●"/>
            </a:pPr>
            <a:r>
              <a:rPr lang="en" sz="1400">
                <a:solidFill>
                  <a:srgbClr val="F3F3F3"/>
                </a:solidFill>
                <a:latin typeface="Times New Roman"/>
                <a:ea typeface="Times New Roman"/>
                <a:cs typeface="Times New Roman"/>
                <a:sym typeface="Times New Roman"/>
              </a:rPr>
              <a:t>In high noise levels </a:t>
            </a:r>
            <a:r>
              <a:rPr b="1" lang="en" sz="1400">
                <a:solidFill>
                  <a:srgbClr val="F3F3F3"/>
                </a:solidFill>
                <a:latin typeface="Times New Roman"/>
                <a:ea typeface="Times New Roman"/>
                <a:cs typeface="Times New Roman"/>
                <a:sym typeface="Times New Roman"/>
              </a:rPr>
              <a:t>even if the person is wearing ear plugs, he may end up damaging his basilar membrane because sound vibrations will travel through bone conduction</a:t>
            </a:r>
            <a:r>
              <a:rPr lang="en" sz="1400">
                <a:solidFill>
                  <a:srgbClr val="F3F3F3"/>
                </a:solidFill>
                <a:latin typeface="Times New Roman"/>
                <a:ea typeface="Times New Roman"/>
                <a:cs typeface="Times New Roman"/>
                <a:sym typeface="Times New Roman"/>
              </a:rPr>
              <a:t>.</a:t>
            </a:r>
            <a:endParaRPr sz="1400">
              <a:solidFill>
                <a:srgbClr val="F3F3F3"/>
              </a:solidFill>
              <a:latin typeface="Times New Roman"/>
              <a:ea typeface="Times New Roman"/>
              <a:cs typeface="Times New Roman"/>
              <a:sym typeface="Times New Roman"/>
            </a:endParaRPr>
          </a:p>
        </p:txBody>
      </p:sp>
      <p:pic>
        <p:nvPicPr>
          <p:cNvPr id="147" name="Google Shape;147;p24"/>
          <p:cNvPicPr preferRelativeResize="0"/>
          <p:nvPr/>
        </p:nvPicPr>
        <p:blipFill>
          <a:blip r:embed="rId3">
            <a:alphaModFix/>
          </a:blip>
          <a:stretch>
            <a:fillRect/>
          </a:stretch>
        </p:blipFill>
        <p:spPr>
          <a:xfrm>
            <a:off x="1790575" y="753350"/>
            <a:ext cx="5410150" cy="2989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159300" y="140225"/>
            <a:ext cx="867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Acoustic Simulations: Transmission Loss through Foam</a:t>
            </a:r>
            <a:endParaRPr/>
          </a:p>
          <a:p>
            <a:pPr indent="0" lvl="0" marL="0" rtl="0" algn="l">
              <a:spcBef>
                <a:spcPts val="0"/>
              </a:spcBef>
              <a:spcAft>
                <a:spcPts val="0"/>
              </a:spcAft>
              <a:buNone/>
            </a:pPr>
            <a:r>
              <a:t/>
            </a:r>
            <a:endParaRPr/>
          </a:p>
        </p:txBody>
      </p:sp>
      <p:sp>
        <p:nvSpPr>
          <p:cNvPr id="153" name="Google Shape;153;p25"/>
          <p:cNvSpPr txBox="1"/>
          <p:nvPr>
            <p:ph idx="1" type="body"/>
          </p:nvPr>
        </p:nvSpPr>
        <p:spPr>
          <a:xfrm>
            <a:off x="180150" y="3425650"/>
            <a:ext cx="5147100" cy="1566300"/>
          </a:xfrm>
          <a:prstGeom prst="rect">
            <a:avLst/>
          </a:prstGeom>
        </p:spPr>
        <p:txBody>
          <a:bodyPr anchorCtr="0" anchor="t" bIns="91425" lIns="91425" spcFirstLastPara="1" rIns="91425" wrap="square" tIns="91425">
            <a:noAutofit/>
          </a:bodyPr>
          <a:lstStyle/>
          <a:p>
            <a:pPr indent="-323850" lvl="0" marL="457200" rtl="0" algn="just">
              <a:spcBef>
                <a:spcPts val="0"/>
              </a:spcBef>
              <a:spcAft>
                <a:spcPts val="0"/>
              </a:spcAft>
              <a:buClr>
                <a:srgbClr val="EFEFEF"/>
              </a:buClr>
              <a:buSzPts val="1500"/>
              <a:buFont typeface="Times New Roman"/>
              <a:buChar char="●"/>
            </a:pPr>
            <a:r>
              <a:rPr lang="en" sz="1500">
                <a:solidFill>
                  <a:srgbClr val="EFEFEF"/>
                </a:solidFill>
                <a:latin typeface="Times New Roman"/>
                <a:ea typeface="Times New Roman"/>
                <a:cs typeface="Times New Roman"/>
                <a:sym typeface="Times New Roman"/>
              </a:rPr>
              <a:t>The bullets and bomb blasts generally create a noise at 1000 Hz of frequency</a:t>
            </a:r>
            <a:endParaRPr sz="1500">
              <a:solidFill>
                <a:srgbClr val="EFEFEF"/>
              </a:solidFill>
              <a:latin typeface="Times New Roman"/>
              <a:ea typeface="Times New Roman"/>
              <a:cs typeface="Times New Roman"/>
              <a:sym typeface="Times New Roman"/>
            </a:endParaRPr>
          </a:p>
          <a:p>
            <a:pPr indent="-323850" lvl="0" marL="457200" rtl="0" algn="just">
              <a:spcBef>
                <a:spcPts val="0"/>
              </a:spcBef>
              <a:spcAft>
                <a:spcPts val="0"/>
              </a:spcAft>
              <a:buClr>
                <a:srgbClr val="EFEFEF"/>
              </a:buClr>
              <a:buSzPts val="1500"/>
              <a:buFont typeface="Times New Roman"/>
              <a:buChar char="●"/>
            </a:pPr>
            <a:r>
              <a:rPr lang="en" sz="1500">
                <a:solidFill>
                  <a:srgbClr val="EFEFEF"/>
                </a:solidFill>
                <a:latin typeface="Times New Roman"/>
                <a:ea typeface="Times New Roman"/>
                <a:cs typeface="Times New Roman"/>
                <a:sym typeface="Times New Roman"/>
              </a:rPr>
              <a:t>Sound to Attenuate =</a:t>
            </a:r>
            <a:r>
              <a:rPr lang="en" sz="1500">
                <a:solidFill>
                  <a:srgbClr val="00FF00"/>
                </a:solidFill>
                <a:latin typeface="Times New Roman"/>
                <a:ea typeface="Times New Roman"/>
                <a:cs typeface="Times New Roman"/>
                <a:sym typeface="Times New Roman"/>
              </a:rPr>
              <a:t> 40 dB</a:t>
            </a:r>
            <a:endParaRPr sz="1500">
              <a:solidFill>
                <a:srgbClr val="00FF00"/>
              </a:solidFill>
              <a:latin typeface="Times New Roman"/>
              <a:ea typeface="Times New Roman"/>
              <a:cs typeface="Times New Roman"/>
              <a:sym typeface="Times New Roman"/>
            </a:endParaRPr>
          </a:p>
          <a:p>
            <a:pPr indent="-323850" lvl="0" marL="457200" rtl="0" algn="just">
              <a:spcBef>
                <a:spcPts val="0"/>
              </a:spcBef>
              <a:spcAft>
                <a:spcPts val="0"/>
              </a:spcAft>
              <a:buClr>
                <a:srgbClr val="EFEFEF"/>
              </a:buClr>
              <a:buSzPts val="1500"/>
              <a:buFont typeface="Times New Roman"/>
              <a:buChar char="●"/>
            </a:pPr>
            <a:r>
              <a:rPr lang="en" sz="1500">
                <a:solidFill>
                  <a:srgbClr val="EFEFEF"/>
                </a:solidFill>
                <a:latin typeface="Times New Roman"/>
                <a:ea typeface="Times New Roman"/>
                <a:cs typeface="Times New Roman"/>
                <a:sym typeface="Times New Roman"/>
              </a:rPr>
              <a:t>For 1000 Hz frequency ,  (40 / 2.5 ) * 2mm</a:t>
            </a:r>
            <a:r>
              <a:rPr b="1" lang="en" sz="1500">
                <a:solidFill>
                  <a:srgbClr val="EFEFEF"/>
                </a:solidFill>
                <a:latin typeface="Times New Roman"/>
                <a:ea typeface="Times New Roman"/>
                <a:cs typeface="Times New Roman"/>
                <a:sym typeface="Times New Roman"/>
              </a:rPr>
              <a:t> = </a:t>
            </a:r>
            <a:r>
              <a:rPr b="1" lang="en" sz="1500">
                <a:solidFill>
                  <a:srgbClr val="00FF00"/>
                </a:solidFill>
                <a:latin typeface="Times New Roman"/>
                <a:ea typeface="Times New Roman"/>
                <a:cs typeface="Times New Roman"/>
                <a:sym typeface="Times New Roman"/>
              </a:rPr>
              <a:t>32mm </a:t>
            </a:r>
            <a:r>
              <a:rPr b="1" lang="en" sz="1500">
                <a:solidFill>
                  <a:srgbClr val="EFEFEF"/>
                </a:solidFill>
                <a:latin typeface="Times New Roman"/>
                <a:ea typeface="Times New Roman"/>
                <a:cs typeface="Times New Roman"/>
                <a:sym typeface="Times New Roman"/>
              </a:rPr>
              <a:t>of foam </a:t>
            </a:r>
            <a:r>
              <a:rPr lang="en" sz="1500">
                <a:solidFill>
                  <a:srgbClr val="EFEFEF"/>
                </a:solidFill>
                <a:latin typeface="Times New Roman"/>
                <a:ea typeface="Times New Roman"/>
                <a:cs typeface="Times New Roman"/>
                <a:sym typeface="Times New Roman"/>
              </a:rPr>
              <a:t>to attenuate the large noise</a:t>
            </a:r>
            <a:endParaRPr sz="1500">
              <a:solidFill>
                <a:srgbClr val="EFEFEF"/>
              </a:solidFill>
              <a:latin typeface="Times New Roman"/>
              <a:ea typeface="Times New Roman"/>
              <a:cs typeface="Times New Roman"/>
              <a:sym typeface="Times New Roman"/>
            </a:endParaRPr>
          </a:p>
        </p:txBody>
      </p:sp>
      <p:pic>
        <p:nvPicPr>
          <p:cNvPr id="154" name="Google Shape;154;p25"/>
          <p:cNvPicPr preferRelativeResize="0"/>
          <p:nvPr/>
        </p:nvPicPr>
        <p:blipFill>
          <a:blip r:embed="rId3">
            <a:alphaModFix/>
          </a:blip>
          <a:stretch>
            <a:fillRect/>
          </a:stretch>
        </p:blipFill>
        <p:spPr>
          <a:xfrm>
            <a:off x="5502375" y="712925"/>
            <a:ext cx="3571700" cy="2139548"/>
          </a:xfrm>
          <a:prstGeom prst="rect">
            <a:avLst/>
          </a:prstGeom>
          <a:noFill/>
          <a:ln>
            <a:noFill/>
          </a:ln>
        </p:spPr>
      </p:pic>
      <p:pic>
        <p:nvPicPr>
          <p:cNvPr id="155" name="Google Shape;155;p25"/>
          <p:cNvPicPr preferRelativeResize="0"/>
          <p:nvPr/>
        </p:nvPicPr>
        <p:blipFill>
          <a:blip r:embed="rId4">
            <a:alphaModFix/>
          </a:blip>
          <a:stretch>
            <a:fillRect/>
          </a:stretch>
        </p:blipFill>
        <p:spPr>
          <a:xfrm>
            <a:off x="5502375" y="2874850"/>
            <a:ext cx="3571701" cy="2014800"/>
          </a:xfrm>
          <a:prstGeom prst="rect">
            <a:avLst/>
          </a:prstGeom>
          <a:noFill/>
          <a:ln>
            <a:noFill/>
          </a:ln>
        </p:spPr>
      </p:pic>
      <p:pic>
        <p:nvPicPr>
          <p:cNvPr id="156" name="Google Shape;156;p25"/>
          <p:cNvPicPr preferRelativeResize="0"/>
          <p:nvPr/>
        </p:nvPicPr>
        <p:blipFill rotWithShape="1">
          <a:blip r:embed="rId5">
            <a:alphaModFix/>
          </a:blip>
          <a:srcRect b="0" l="0" r="0" t="0"/>
          <a:stretch/>
        </p:blipFill>
        <p:spPr>
          <a:xfrm>
            <a:off x="561150" y="814800"/>
            <a:ext cx="4248695" cy="2407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Clamping force calculation</a:t>
            </a:r>
            <a:endParaRPr/>
          </a:p>
        </p:txBody>
      </p:sp>
      <p:pic>
        <p:nvPicPr>
          <p:cNvPr id="162" name="Google Shape;162;p26"/>
          <p:cNvPicPr preferRelativeResize="0"/>
          <p:nvPr/>
        </p:nvPicPr>
        <p:blipFill>
          <a:blip r:embed="rId3">
            <a:alphaModFix/>
          </a:blip>
          <a:stretch>
            <a:fillRect/>
          </a:stretch>
        </p:blipFill>
        <p:spPr>
          <a:xfrm>
            <a:off x="672875" y="1170125"/>
            <a:ext cx="4216364" cy="1401625"/>
          </a:xfrm>
          <a:prstGeom prst="rect">
            <a:avLst/>
          </a:prstGeom>
          <a:noFill/>
          <a:ln>
            <a:noFill/>
          </a:ln>
        </p:spPr>
      </p:pic>
      <p:sp>
        <p:nvSpPr>
          <p:cNvPr id="163" name="Google Shape;163;p26"/>
          <p:cNvSpPr txBox="1"/>
          <p:nvPr/>
        </p:nvSpPr>
        <p:spPr>
          <a:xfrm>
            <a:off x="5327200" y="1170125"/>
            <a:ext cx="3612600" cy="1401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Force amplitude on skull = 0.005 N</a:t>
            </a:r>
            <a:endParaRPr sz="1600">
              <a:solidFill>
                <a:srgbClr val="FFFFFF"/>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Pressure Amplitude ∆p = Force / Area = 0.005 / (2.5 * 2.5 cm</a:t>
            </a:r>
            <a:r>
              <a:rPr baseline="30000" lang="en" sz="1600">
                <a:solidFill>
                  <a:srgbClr val="FFFFFF"/>
                </a:solidFill>
                <a:latin typeface="Times New Roman"/>
                <a:ea typeface="Times New Roman"/>
                <a:cs typeface="Times New Roman"/>
                <a:sym typeface="Times New Roman"/>
              </a:rPr>
              <a:t>2</a:t>
            </a:r>
            <a:r>
              <a:rPr lang="en" sz="1600">
                <a:solidFill>
                  <a:srgbClr val="FFFFFF"/>
                </a:solidFill>
                <a:latin typeface="Times New Roman"/>
                <a:ea typeface="Times New Roman"/>
                <a:cs typeface="Times New Roman"/>
                <a:sym typeface="Times New Roman"/>
              </a:rPr>
              <a:t> ) = 8 Pa</a:t>
            </a:r>
            <a:endParaRPr sz="1600">
              <a:solidFill>
                <a:srgbClr val="FFFFFF"/>
              </a:solidFill>
              <a:latin typeface="Average"/>
              <a:ea typeface="Average"/>
              <a:cs typeface="Average"/>
              <a:sym typeface="Average"/>
            </a:endParaRPr>
          </a:p>
        </p:txBody>
      </p:sp>
      <p:sp>
        <p:nvSpPr>
          <p:cNvPr id="164" name="Google Shape;164;p26"/>
          <p:cNvSpPr txBox="1"/>
          <p:nvPr/>
        </p:nvSpPr>
        <p:spPr>
          <a:xfrm>
            <a:off x="229625" y="2831975"/>
            <a:ext cx="4408800" cy="195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When a unit volt is passed through piezoelectric material it expands by ∆l </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Therefore, ε</a:t>
            </a:r>
            <a:r>
              <a:rPr baseline="-25000" lang="en" sz="1600">
                <a:solidFill>
                  <a:srgbClr val="FFFFFF"/>
                </a:solidFill>
                <a:latin typeface="Times New Roman"/>
                <a:ea typeface="Times New Roman"/>
                <a:cs typeface="Times New Roman"/>
                <a:sym typeface="Times New Roman"/>
              </a:rPr>
              <a:t>piezo</a:t>
            </a:r>
            <a:r>
              <a:rPr lang="en" sz="1600">
                <a:solidFill>
                  <a:srgbClr val="FFFFFF"/>
                </a:solidFill>
                <a:latin typeface="Times New Roman"/>
                <a:ea typeface="Times New Roman"/>
                <a:cs typeface="Times New Roman"/>
                <a:sym typeface="Times New Roman"/>
              </a:rPr>
              <a:t>=∆l/l  = d*E   =d*V/l   </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(where d is piezoelectric coefficient)</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                        =2*10</a:t>
            </a:r>
            <a:r>
              <a:rPr baseline="30000" lang="en" sz="1600">
                <a:solidFill>
                  <a:srgbClr val="FFFFFF"/>
                </a:solidFill>
                <a:latin typeface="Times New Roman"/>
                <a:ea typeface="Times New Roman"/>
                <a:cs typeface="Times New Roman"/>
                <a:sym typeface="Times New Roman"/>
              </a:rPr>
              <a:t>-12</a:t>
            </a:r>
            <a:r>
              <a:rPr lang="en" sz="1600">
                <a:solidFill>
                  <a:srgbClr val="FFFFFF"/>
                </a:solidFill>
                <a:latin typeface="Times New Roman"/>
                <a:ea typeface="Times New Roman"/>
                <a:cs typeface="Times New Roman"/>
                <a:sym typeface="Times New Roman"/>
              </a:rPr>
              <a:t> * (1/0.5*10</a:t>
            </a:r>
            <a:r>
              <a:rPr baseline="30000" lang="en" sz="1600">
                <a:solidFill>
                  <a:srgbClr val="FFFFFF"/>
                </a:solidFill>
                <a:latin typeface="Times New Roman"/>
                <a:ea typeface="Times New Roman"/>
                <a:cs typeface="Times New Roman"/>
                <a:sym typeface="Times New Roman"/>
              </a:rPr>
              <a:t>-3</a:t>
            </a:r>
            <a:r>
              <a:rPr lang="en" sz="1600">
                <a:solidFill>
                  <a:srgbClr val="FFFFFF"/>
                </a:solidFill>
                <a:latin typeface="Times New Roman"/>
                <a:ea typeface="Times New Roman"/>
                <a:cs typeface="Times New Roman"/>
                <a:sym typeface="Times New Roman"/>
              </a:rPr>
              <a:t>)</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                        =4*10</a:t>
            </a:r>
            <a:r>
              <a:rPr baseline="30000" lang="en" sz="1600">
                <a:solidFill>
                  <a:srgbClr val="FFFFFF"/>
                </a:solidFill>
                <a:latin typeface="Times New Roman"/>
                <a:ea typeface="Times New Roman"/>
                <a:cs typeface="Times New Roman"/>
                <a:sym typeface="Times New Roman"/>
              </a:rPr>
              <a:t>-9</a:t>
            </a:r>
            <a:endParaRPr baseline="30000"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600">
              <a:solidFill>
                <a:srgbClr val="FFFFFF"/>
              </a:solidFill>
              <a:latin typeface="Times New Roman"/>
              <a:ea typeface="Times New Roman"/>
              <a:cs typeface="Times New Roman"/>
              <a:sym typeface="Times New Roman"/>
            </a:endParaRPr>
          </a:p>
        </p:txBody>
      </p:sp>
      <p:sp>
        <p:nvSpPr>
          <p:cNvPr id="165" name="Google Shape;165;p26"/>
          <p:cNvSpPr txBox="1"/>
          <p:nvPr/>
        </p:nvSpPr>
        <p:spPr>
          <a:xfrm>
            <a:off x="4270950" y="2724150"/>
            <a:ext cx="4782000" cy="235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If we consider the skull bone to be stiff enough,</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∆p/p     =ε</a:t>
            </a:r>
            <a:r>
              <a:rPr baseline="-25000" lang="en" sz="1600">
                <a:solidFill>
                  <a:srgbClr val="FFFFFF"/>
                </a:solidFill>
                <a:latin typeface="Times New Roman"/>
                <a:ea typeface="Times New Roman"/>
                <a:cs typeface="Times New Roman"/>
                <a:sym typeface="Times New Roman"/>
              </a:rPr>
              <a:t>piezo</a:t>
            </a:r>
            <a:r>
              <a:rPr lang="en" sz="1600">
                <a:solidFill>
                  <a:srgbClr val="FFFFFF"/>
                </a:solidFill>
                <a:latin typeface="Times New Roman"/>
                <a:ea typeface="Times New Roman"/>
                <a:cs typeface="Times New Roman"/>
                <a:sym typeface="Times New Roman"/>
              </a:rPr>
              <a:t> / ε</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            = 4*10</a:t>
            </a:r>
            <a:r>
              <a:rPr baseline="30000" lang="en" sz="1600">
                <a:solidFill>
                  <a:srgbClr val="FFFFFF"/>
                </a:solidFill>
                <a:latin typeface="Times New Roman"/>
                <a:ea typeface="Times New Roman"/>
                <a:cs typeface="Times New Roman"/>
                <a:sym typeface="Times New Roman"/>
              </a:rPr>
              <a:t>-9</a:t>
            </a:r>
            <a:r>
              <a:rPr lang="en" sz="1600">
                <a:solidFill>
                  <a:srgbClr val="FFFFFF"/>
                </a:solidFill>
                <a:latin typeface="Times New Roman"/>
                <a:ea typeface="Times New Roman"/>
                <a:cs typeface="Times New Roman"/>
                <a:sym typeface="Times New Roman"/>
              </a:rPr>
              <a:t>/1.6*10</a:t>
            </a:r>
            <a:r>
              <a:rPr baseline="30000" lang="en" sz="1600">
                <a:solidFill>
                  <a:srgbClr val="FFFFFF"/>
                </a:solidFill>
                <a:latin typeface="Times New Roman"/>
                <a:ea typeface="Times New Roman"/>
                <a:cs typeface="Times New Roman"/>
                <a:sym typeface="Times New Roman"/>
              </a:rPr>
              <a:t>-6 </a:t>
            </a:r>
            <a:endParaRPr baseline="30000"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(Allowable strain corresponding to the bearable stress)</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            =0.0025</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In our case ∆p = 8 Pa </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therefore, p = 8/0.0025Pa  = </a:t>
            </a:r>
            <a:r>
              <a:rPr b="1" lang="en" sz="1600">
                <a:solidFill>
                  <a:srgbClr val="FFFFFF"/>
                </a:solidFill>
                <a:latin typeface="Times New Roman"/>
                <a:ea typeface="Times New Roman"/>
                <a:cs typeface="Times New Roman"/>
                <a:sym typeface="Times New Roman"/>
              </a:rPr>
              <a:t>3200 Pa</a:t>
            </a:r>
            <a:endParaRPr b="1" sz="16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 sz="1600">
                <a:solidFill>
                  <a:srgbClr val="FFFFFF"/>
                </a:solidFill>
                <a:latin typeface="Times New Roman"/>
                <a:ea typeface="Times New Roman"/>
                <a:cs typeface="Times New Roman"/>
                <a:sym typeface="Times New Roman"/>
              </a:rPr>
              <a:t>Clamping Force = </a:t>
            </a:r>
            <a:r>
              <a:rPr lang="en" sz="1600">
                <a:solidFill>
                  <a:srgbClr val="FFFFFF"/>
                </a:solidFill>
                <a:latin typeface="Times New Roman"/>
                <a:ea typeface="Times New Roman"/>
                <a:cs typeface="Times New Roman"/>
                <a:sym typeface="Times New Roman"/>
              </a:rPr>
              <a:t>p*A = 3200 * (2.5 * 2.5 cm</a:t>
            </a:r>
            <a:r>
              <a:rPr baseline="30000" lang="en" sz="1600">
                <a:solidFill>
                  <a:srgbClr val="FFFFFF"/>
                </a:solidFill>
                <a:latin typeface="Times New Roman"/>
                <a:ea typeface="Times New Roman"/>
                <a:cs typeface="Times New Roman"/>
                <a:sym typeface="Times New Roman"/>
              </a:rPr>
              <a:t>2</a:t>
            </a:r>
            <a:r>
              <a:rPr lang="en" sz="1600">
                <a:solidFill>
                  <a:srgbClr val="FFFFFF"/>
                </a:solidFill>
                <a:latin typeface="Times New Roman"/>
                <a:ea typeface="Times New Roman"/>
                <a:cs typeface="Times New Roman"/>
                <a:sym typeface="Times New Roman"/>
              </a:rPr>
              <a:t>) = </a:t>
            </a:r>
            <a:r>
              <a:rPr b="1" lang="en" sz="1600">
                <a:solidFill>
                  <a:srgbClr val="FFFFFF"/>
                </a:solidFill>
                <a:latin typeface="Times New Roman"/>
                <a:ea typeface="Times New Roman"/>
                <a:cs typeface="Times New Roman"/>
                <a:sym typeface="Times New Roman"/>
              </a:rPr>
              <a:t>2 N.</a:t>
            </a:r>
            <a:endParaRPr b="1" sz="16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7"/>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Electrical Circuit</a:t>
            </a:r>
            <a:endParaRPr/>
          </a:p>
        </p:txBody>
      </p:sp>
      <p:pic>
        <p:nvPicPr>
          <p:cNvPr id="171" name="Google Shape;171;p27"/>
          <p:cNvPicPr preferRelativeResize="0"/>
          <p:nvPr/>
        </p:nvPicPr>
        <p:blipFill>
          <a:blip r:embed="rId3">
            <a:alphaModFix/>
          </a:blip>
          <a:stretch>
            <a:fillRect/>
          </a:stretch>
        </p:blipFill>
        <p:spPr>
          <a:xfrm>
            <a:off x="540300" y="959975"/>
            <a:ext cx="5575350" cy="3969875"/>
          </a:xfrm>
          <a:prstGeom prst="rect">
            <a:avLst/>
          </a:prstGeom>
          <a:noFill/>
          <a:ln>
            <a:noFill/>
          </a:ln>
        </p:spPr>
      </p:pic>
      <p:sp>
        <p:nvSpPr>
          <p:cNvPr id="172" name="Google Shape;172;p27"/>
          <p:cNvSpPr txBox="1"/>
          <p:nvPr/>
        </p:nvSpPr>
        <p:spPr>
          <a:xfrm>
            <a:off x="6551850" y="1239950"/>
            <a:ext cx="2449200" cy="3367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FFFFFF"/>
              </a:buClr>
              <a:buSzPts val="1500"/>
              <a:buFont typeface="Roboto"/>
              <a:buChar char="●"/>
            </a:pPr>
            <a:r>
              <a:rPr lang="en" sz="1500">
                <a:solidFill>
                  <a:srgbClr val="FFFFFF"/>
                </a:solidFill>
                <a:latin typeface="Roboto"/>
                <a:ea typeface="Roboto"/>
                <a:cs typeface="Roboto"/>
                <a:sym typeface="Roboto"/>
              </a:rPr>
              <a:t>Arduino </a:t>
            </a:r>
            <a:endParaRPr sz="1500">
              <a:solidFill>
                <a:srgbClr val="FFFFFF"/>
              </a:solidFill>
              <a:latin typeface="Roboto"/>
              <a:ea typeface="Roboto"/>
              <a:cs typeface="Roboto"/>
              <a:sym typeface="Roboto"/>
            </a:endParaRPr>
          </a:p>
          <a:p>
            <a:pPr indent="-323850" lvl="0" marL="457200" rtl="0" algn="l">
              <a:lnSpc>
                <a:spcPct val="115000"/>
              </a:lnSpc>
              <a:spcBef>
                <a:spcPts val="0"/>
              </a:spcBef>
              <a:spcAft>
                <a:spcPts val="0"/>
              </a:spcAft>
              <a:buClr>
                <a:srgbClr val="FFFFFF"/>
              </a:buClr>
              <a:buSzPts val="1500"/>
              <a:buFont typeface="Roboto"/>
              <a:buChar char="●"/>
            </a:pPr>
            <a:r>
              <a:rPr lang="en" sz="1500">
                <a:solidFill>
                  <a:srgbClr val="FFFFFF"/>
                </a:solidFill>
                <a:latin typeface="Roboto"/>
                <a:ea typeface="Roboto"/>
                <a:cs typeface="Roboto"/>
                <a:sym typeface="Roboto"/>
              </a:rPr>
              <a:t>NRF24L01 - 2.4G Wireless Transceiver Module</a:t>
            </a:r>
            <a:endParaRPr sz="1100">
              <a:solidFill>
                <a:srgbClr val="FFFFFF"/>
              </a:solidFill>
            </a:endParaRPr>
          </a:p>
          <a:p>
            <a:pPr indent="-323850" lvl="0" marL="457200" rtl="0" algn="l">
              <a:lnSpc>
                <a:spcPct val="115000"/>
              </a:lnSpc>
              <a:spcBef>
                <a:spcPts val="0"/>
              </a:spcBef>
              <a:spcAft>
                <a:spcPts val="0"/>
              </a:spcAft>
              <a:buClr>
                <a:srgbClr val="FFFFFF"/>
              </a:buClr>
              <a:buSzPts val="1500"/>
              <a:buFont typeface="Roboto"/>
              <a:buChar char="●"/>
            </a:pPr>
            <a:r>
              <a:rPr lang="en" sz="1500">
                <a:solidFill>
                  <a:srgbClr val="FFFFFF"/>
                </a:solidFill>
                <a:latin typeface="Roboto"/>
                <a:ea typeface="Roboto"/>
                <a:cs typeface="Roboto"/>
                <a:sym typeface="Roboto"/>
              </a:rPr>
              <a:t>Piezo Transducer</a:t>
            </a:r>
            <a:endParaRPr sz="1500">
              <a:solidFill>
                <a:srgbClr val="FFFFFF"/>
              </a:solidFill>
              <a:latin typeface="Roboto"/>
              <a:ea typeface="Roboto"/>
              <a:cs typeface="Roboto"/>
              <a:sym typeface="Roboto"/>
            </a:endParaRPr>
          </a:p>
          <a:p>
            <a:pPr indent="-323850" lvl="0" marL="457200" rtl="0" algn="l">
              <a:lnSpc>
                <a:spcPct val="115000"/>
              </a:lnSpc>
              <a:spcBef>
                <a:spcPts val="0"/>
              </a:spcBef>
              <a:spcAft>
                <a:spcPts val="0"/>
              </a:spcAft>
              <a:buClr>
                <a:srgbClr val="FFFFFF"/>
              </a:buClr>
              <a:buSzPts val="1500"/>
              <a:buFont typeface="Roboto"/>
              <a:buChar char="●"/>
            </a:pPr>
            <a:r>
              <a:rPr lang="en" sz="1500">
                <a:solidFill>
                  <a:srgbClr val="FFFFFF"/>
                </a:solidFill>
                <a:latin typeface="Roboto"/>
                <a:ea typeface="Roboto"/>
                <a:cs typeface="Roboto"/>
                <a:sym typeface="Roboto"/>
              </a:rPr>
              <a:t>Amplifier</a:t>
            </a:r>
            <a:endParaRPr sz="1500">
              <a:solidFill>
                <a:srgbClr val="FFFFFF"/>
              </a:solidFill>
              <a:latin typeface="Roboto"/>
              <a:ea typeface="Roboto"/>
              <a:cs typeface="Roboto"/>
              <a:sym typeface="Roboto"/>
            </a:endParaRPr>
          </a:p>
          <a:p>
            <a:pPr indent="-323850" lvl="0" marL="457200" rtl="0" algn="l">
              <a:lnSpc>
                <a:spcPct val="115000"/>
              </a:lnSpc>
              <a:spcBef>
                <a:spcPts val="0"/>
              </a:spcBef>
              <a:spcAft>
                <a:spcPts val="0"/>
              </a:spcAft>
              <a:buClr>
                <a:srgbClr val="FFFFFF"/>
              </a:buClr>
              <a:buSzPts val="1500"/>
              <a:buFont typeface="Roboto"/>
              <a:buChar char="●"/>
            </a:pPr>
            <a:r>
              <a:rPr lang="en" sz="1500">
                <a:solidFill>
                  <a:srgbClr val="FFFFFF"/>
                </a:solidFill>
                <a:latin typeface="Roboto"/>
                <a:ea typeface="Roboto"/>
                <a:cs typeface="Roboto"/>
                <a:sym typeface="Roboto"/>
              </a:rPr>
              <a:t>1.0M Ohm Resistor</a:t>
            </a:r>
            <a:endParaRPr sz="1100">
              <a:solidFill>
                <a:srgbClr val="FFFFFF"/>
              </a:solidFill>
            </a:endParaRPr>
          </a:p>
          <a:p>
            <a:pPr indent="-323850" lvl="0" marL="457200" rtl="0" algn="l">
              <a:lnSpc>
                <a:spcPct val="115000"/>
              </a:lnSpc>
              <a:spcBef>
                <a:spcPts val="0"/>
              </a:spcBef>
              <a:spcAft>
                <a:spcPts val="0"/>
              </a:spcAft>
              <a:buClr>
                <a:srgbClr val="FFFFFF"/>
              </a:buClr>
              <a:buSzPts val="1500"/>
              <a:buFont typeface="Roboto"/>
              <a:buChar char="●"/>
            </a:pPr>
            <a:r>
              <a:rPr lang="en" sz="1500">
                <a:solidFill>
                  <a:srgbClr val="FFFFFF"/>
                </a:solidFill>
                <a:latin typeface="Roboto"/>
                <a:ea typeface="Roboto"/>
                <a:cs typeface="Roboto"/>
                <a:sym typeface="Roboto"/>
              </a:rPr>
              <a:t>Lithium Polymer Battery - 7.4v</a:t>
            </a:r>
            <a:endParaRPr sz="1100">
              <a:solidFill>
                <a:srgbClr val="FFFFFF"/>
              </a:solidFill>
            </a:endParaRPr>
          </a:p>
          <a:p>
            <a:pPr indent="-323850" lvl="0" marL="457200" rtl="0" algn="l">
              <a:lnSpc>
                <a:spcPct val="115000"/>
              </a:lnSpc>
              <a:spcBef>
                <a:spcPts val="0"/>
              </a:spcBef>
              <a:spcAft>
                <a:spcPts val="0"/>
              </a:spcAft>
              <a:buClr>
                <a:srgbClr val="FFFFFF"/>
              </a:buClr>
              <a:buSzPts val="1500"/>
              <a:buFont typeface="Roboto"/>
              <a:buChar char="●"/>
            </a:pPr>
            <a:r>
              <a:rPr lang="en" sz="1500">
                <a:solidFill>
                  <a:srgbClr val="FFFFFF"/>
                </a:solidFill>
                <a:latin typeface="Roboto"/>
                <a:ea typeface="Roboto"/>
                <a:cs typeface="Roboto"/>
                <a:sym typeface="Roboto"/>
              </a:rPr>
              <a:t>Microphone</a:t>
            </a:r>
            <a:endParaRPr sz="1100">
              <a:solidFill>
                <a:srgbClr val="FFFFFF"/>
              </a:solidFill>
            </a:endParaRPr>
          </a:p>
          <a:p>
            <a:pPr indent="-323850" lvl="0" marL="457200" rtl="0" algn="l">
              <a:lnSpc>
                <a:spcPct val="115000"/>
              </a:lnSpc>
              <a:spcBef>
                <a:spcPts val="0"/>
              </a:spcBef>
              <a:spcAft>
                <a:spcPts val="0"/>
              </a:spcAft>
              <a:buClr>
                <a:srgbClr val="FFFFFF"/>
              </a:buClr>
              <a:buSzPts val="1500"/>
              <a:buFont typeface="Roboto"/>
              <a:buChar char="●"/>
            </a:pPr>
            <a:r>
              <a:rPr lang="en" sz="1500">
                <a:solidFill>
                  <a:srgbClr val="FFFFFF"/>
                </a:solidFill>
                <a:latin typeface="Roboto"/>
                <a:ea typeface="Roboto"/>
                <a:cs typeface="Roboto"/>
                <a:sym typeface="Roboto"/>
              </a:rPr>
              <a:t>Wires</a:t>
            </a:r>
            <a:endParaRPr sz="1100">
              <a:solidFill>
                <a:srgbClr val="FFFFFF"/>
              </a:solidFill>
            </a:endParaRPr>
          </a:p>
          <a:p>
            <a:pPr indent="-323850" lvl="0" marL="457200" rtl="0" algn="l">
              <a:lnSpc>
                <a:spcPct val="115000"/>
              </a:lnSpc>
              <a:spcBef>
                <a:spcPts val="0"/>
              </a:spcBef>
              <a:spcAft>
                <a:spcPts val="0"/>
              </a:spcAft>
              <a:buClr>
                <a:srgbClr val="FFFFFF"/>
              </a:buClr>
              <a:buSzPts val="1500"/>
              <a:buFont typeface="Roboto"/>
              <a:buChar char="●"/>
            </a:pPr>
            <a:r>
              <a:rPr lang="en" sz="1500">
                <a:solidFill>
                  <a:srgbClr val="FFFFFF"/>
                </a:solidFill>
                <a:latin typeface="Roboto"/>
                <a:ea typeface="Roboto"/>
                <a:cs typeface="Roboto"/>
                <a:sym typeface="Roboto"/>
              </a:rPr>
              <a:t>Perforated Board</a:t>
            </a:r>
            <a:endParaRPr sz="1100">
              <a:solidFill>
                <a:srgbClr val="FFFFFF"/>
              </a:solidFill>
            </a:endParaRPr>
          </a:p>
          <a:p>
            <a:pPr indent="0" lvl="0" marL="0" rtl="0" algn="l">
              <a:spcBef>
                <a:spcPts val="0"/>
              </a:spcBef>
              <a:spcAft>
                <a:spcPts val="0"/>
              </a:spcAft>
              <a:buNone/>
            </a:pPr>
            <a:r>
              <a:t/>
            </a:r>
            <a:endParaRPr>
              <a:latin typeface="Average"/>
              <a:ea typeface="Average"/>
              <a:cs typeface="Average"/>
              <a:sym typeface="Averag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Electrical Simulations</a:t>
            </a:r>
            <a:endParaRPr/>
          </a:p>
        </p:txBody>
      </p:sp>
      <p:pic>
        <p:nvPicPr>
          <p:cNvPr id="178" name="Google Shape;178;p28" title="Elec_Bone_conduction.mp4">
            <a:hlinkClick r:id="rId3"/>
          </p:cNvPr>
          <p:cNvPicPr preferRelativeResize="0"/>
          <p:nvPr/>
        </p:nvPicPr>
        <p:blipFill>
          <a:blip r:embed="rId4">
            <a:alphaModFix/>
          </a:blip>
          <a:stretch>
            <a:fillRect/>
          </a:stretch>
        </p:blipFill>
        <p:spPr>
          <a:xfrm>
            <a:off x="1938675" y="1017725"/>
            <a:ext cx="5266650" cy="3949975"/>
          </a:xfrm>
          <a:prstGeom prst="rect">
            <a:avLst/>
          </a:prstGeom>
          <a:noFill/>
          <a:ln>
            <a:noFill/>
          </a:ln>
        </p:spPr>
      </p:pic>
      <p:sp>
        <p:nvSpPr>
          <p:cNvPr id="179" name="Google Shape;179;p28"/>
          <p:cNvSpPr txBox="1"/>
          <p:nvPr/>
        </p:nvSpPr>
        <p:spPr>
          <a:xfrm>
            <a:off x="7562175" y="4225200"/>
            <a:ext cx="1423500" cy="8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00"/>
                </a:solidFill>
                <a:latin typeface="Average"/>
                <a:ea typeface="Average"/>
                <a:cs typeface="Average"/>
                <a:sym typeface="Average"/>
              </a:rPr>
              <a:t>Simulations done on Tinkercad.com</a:t>
            </a:r>
            <a:endParaRPr>
              <a:solidFill>
                <a:srgbClr val="FFFF00"/>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Electrical Simulations</a:t>
            </a:r>
            <a:endParaRPr/>
          </a:p>
        </p:txBody>
      </p:sp>
      <p:pic>
        <p:nvPicPr>
          <p:cNvPr id="185" name="Google Shape;185;p29"/>
          <p:cNvPicPr preferRelativeResize="0"/>
          <p:nvPr/>
        </p:nvPicPr>
        <p:blipFill>
          <a:blip r:embed="rId3">
            <a:alphaModFix/>
          </a:blip>
          <a:stretch>
            <a:fillRect/>
          </a:stretch>
        </p:blipFill>
        <p:spPr>
          <a:xfrm>
            <a:off x="1637275" y="1005125"/>
            <a:ext cx="2175078" cy="3480125"/>
          </a:xfrm>
          <a:prstGeom prst="rect">
            <a:avLst/>
          </a:prstGeom>
          <a:noFill/>
          <a:ln>
            <a:noFill/>
          </a:ln>
        </p:spPr>
      </p:pic>
      <p:pic>
        <p:nvPicPr>
          <p:cNvPr id="186" name="Google Shape;186;p29"/>
          <p:cNvPicPr preferRelativeResize="0"/>
          <p:nvPr/>
        </p:nvPicPr>
        <p:blipFill>
          <a:blip r:embed="rId4">
            <a:alphaModFix/>
          </a:blip>
          <a:stretch>
            <a:fillRect/>
          </a:stretch>
        </p:blipFill>
        <p:spPr>
          <a:xfrm>
            <a:off x="5193250" y="1005128"/>
            <a:ext cx="2024125" cy="3480121"/>
          </a:xfrm>
          <a:prstGeom prst="rect">
            <a:avLst/>
          </a:prstGeom>
          <a:noFill/>
          <a:ln>
            <a:noFill/>
          </a:ln>
        </p:spPr>
      </p:pic>
      <p:sp>
        <p:nvSpPr>
          <p:cNvPr id="187" name="Google Shape;187;p29"/>
          <p:cNvSpPr txBox="1"/>
          <p:nvPr/>
        </p:nvSpPr>
        <p:spPr>
          <a:xfrm>
            <a:off x="1738538" y="4592400"/>
            <a:ext cx="1821600" cy="4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verage"/>
                <a:ea typeface="Average"/>
                <a:cs typeface="Average"/>
                <a:sym typeface="Average"/>
              </a:rPr>
              <a:t>When Piezo is off</a:t>
            </a:r>
            <a:endParaRPr sz="1600">
              <a:solidFill>
                <a:srgbClr val="FFFFFF"/>
              </a:solidFill>
              <a:latin typeface="Average"/>
              <a:ea typeface="Average"/>
              <a:cs typeface="Average"/>
              <a:sym typeface="Average"/>
            </a:endParaRPr>
          </a:p>
        </p:txBody>
      </p:sp>
      <p:sp>
        <p:nvSpPr>
          <p:cNvPr id="188" name="Google Shape;188;p29"/>
          <p:cNvSpPr txBox="1"/>
          <p:nvPr/>
        </p:nvSpPr>
        <p:spPr>
          <a:xfrm>
            <a:off x="5224263" y="4592400"/>
            <a:ext cx="1821600" cy="4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verage"/>
                <a:ea typeface="Average"/>
                <a:cs typeface="Average"/>
                <a:sym typeface="Average"/>
              </a:rPr>
              <a:t>When Piezo is on</a:t>
            </a:r>
            <a:endParaRPr sz="1600">
              <a:solidFill>
                <a:srgbClr val="FFFFFF"/>
              </a:solidFill>
              <a:latin typeface="Average"/>
              <a:ea typeface="Average"/>
              <a:cs typeface="Average"/>
              <a:sym typeface="Average"/>
            </a:endParaRPr>
          </a:p>
        </p:txBody>
      </p:sp>
      <p:sp>
        <p:nvSpPr>
          <p:cNvPr id="189" name="Google Shape;189;p29"/>
          <p:cNvSpPr txBox="1"/>
          <p:nvPr/>
        </p:nvSpPr>
        <p:spPr>
          <a:xfrm>
            <a:off x="7715275" y="4225200"/>
            <a:ext cx="1270500" cy="8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00"/>
                </a:solidFill>
                <a:latin typeface="Average"/>
                <a:ea typeface="Average"/>
                <a:cs typeface="Average"/>
                <a:sym typeface="Average"/>
              </a:rPr>
              <a:t>Recorded using Spectroid App</a:t>
            </a:r>
            <a:endParaRPr>
              <a:solidFill>
                <a:srgbClr val="FFFF00"/>
              </a:solidFill>
              <a:latin typeface="Average"/>
              <a:ea typeface="Average"/>
              <a:cs typeface="Average"/>
              <a:sym typeface="Averag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0"/>
          <p:cNvSpPr txBox="1"/>
          <p:nvPr>
            <p:ph type="title"/>
          </p:nvPr>
        </p:nvSpPr>
        <p:spPr>
          <a:xfrm>
            <a:off x="311700" y="1628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Material</a:t>
            </a:r>
            <a:r>
              <a:rPr lang="en"/>
              <a:t> Design iteration </a:t>
            </a:r>
            <a:endParaRPr/>
          </a:p>
        </p:txBody>
      </p:sp>
      <p:graphicFrame>
        <p:nvGraphicFramePr>
          <p:cNvPr id="195" name="Google Shape;195;p30"/>
          <p:cNvGraphicFramePr/>
          <p:nvPr/>
        </p:nvGraphicFramePr>
        <p:xfrm>
          <a:off x="653400" y="1196100"/>
          <a:ext cx="3000000" cy="3000000"/>
        </p:xfrm>
        <a:graphic>
          <a:graphicData uri="http://schemas.openxmlformats.org/drawingml/2006/table">
            <a:tbl>
              <a:tblPr>
                <a:noFill/>
                <a:tableStyleId>{5579FCC4-9CC1-4C68-B91A-1139AB299765}</a:tableStyleId>
              </a:tblPr>
              <a:tblGrid>
                <a:gridCol w="1465325"/>
                <a:gridCol w="1059575"/>
                <a:gridCol w="1211475"/>
                <a:gridCol w="1914775"/>
                <a:gridCol w="2288675"/>
              </a:tblGrid>
              <a:tr h="421050">
                <a:tc>
                  <a:txBody>
                    <a:bodyPr/>
                    <a:lstStyle/>
                    <a:p>
                      <a:pPr indent="0" lvl="0" marL="0" rtl="0" algn="l">
                        <a:spcBef>
                          <a:spcPts val="0"/>
                        </a:spcBef>
                        <a:spcAft>
                          <a:spcPts val="0"/>
                        </a:spcAft>
                        <a:buNone/>
                      </a:pPr>
                      <a:r>
                        <a:rPr lang="en" sz="1500">
                          <a:solidFill>
                            <a:srgbClr val="F3F3F3"/>
                          </a:solidFill>
                        </a:rPr>
                        <a:t>Plate Material</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Thickness</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Remarks </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Thickness with FOS</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Mass (kg)</a:t>
                      </a:r>
                      <a:endParaRPr sz="1500">
                        <a:solidFill>
                          <a:srgbClr val="F3F3F3"/>
                        </a:solidFill>
                      </a:endParaRPr>
                    </a:p>
                  </a:txBody>
                  <a:tcPr marT="91425" marB="91425" marR="91425" marL="91425"/>
                </a:tc>
              </a:tr>
              <a:tr h="381000">
                <a:tc>
                  <a:txBody>
                    <a:bodyPr/>
                    <a:lstStyle/>
                    <a:p>
                      <a:pPr indent="0" lvl="0" marL="0" rtl="0" algn="l">
                        <a:spcBef>
                          <a:spcPts val="0"/>
                        </a:spcBef>
                        <a:spcAft>
                          <a:spcPts val="0"/>
                        </a:spcAft>
                        <a:buNone/>
                      </a:pPr>
                      <a:r>
                        <a:rPr lang="en" sz="1500">
                          <a:solidFill>
                            <a:srgbClr val="F3F3F3"/>
                          </a:solidFill>
                        </a:rPr>
                        <a:t>Steel </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0.5 mm </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Failed</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1mm</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0.8</a:t>
                      </a:r>
                      <a:endParaRPr sz="1500">
                        <a:solidFill>
                          <a:srgbClr val="F3F3F3"/>
                        </a:solidFill>
                      </a:endParaRPr>
                    </a:p>
                  </a:txBody>
                  <a:tcPr marT="91425" marB="91425" marR="91425" marL="91425"/>
                </a:tc>
              </a:tr>
              <a:tr h="381000">
                <a:tc>
                  <a:txBody>
                    <a:bodyPr/>
                    <a:lstStyle/>
                    <a:p>
                      <a:pPr indent="0" lvl="0" marL="0" rtl="0" algn="l">
                        <a:spcBef>
                          <a:spcPts val="0"/>
                        </a:spcBef>
                        <a:spcAft>
                          <a:spcPts val="0"/>
                        </a:spcAft>
                        <a:buNone/>
                      </a:pPr>
                      <a:r>
                        <a:rPr lang="en" sz="1500">
                          <a:solidFill>
                            <a:srgbClr val="F3F3F3"/>
                          </a:solidFill>
                        </a:rPr>
                        <a:t>Kevlar</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0.5 mm</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Failed</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1mm</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0.144</a:t>
                      </a:r>
                      <a:endParaRPr sz="1500">
                        <a:solidFill>
                          <a:srgbClr val="F3F3F3"/>
                        </a:solidFill>
                      </a:endParaRPr>
                    </a:p>
                  </a:txBody>
                  <a:tcPr marT="91425" marB="91425" marR="91425" marL="91425"/>
                </a:tc>
              </a:tr>
              <a:tr h="381000">
                <a:tc>
                  <a:txBody>
                    <a:bodyPr/>
                    <a:lstStyle/>
                    <a:p>
                      <a:pPr indent="0" lvl="0" marL="0" rtl="0" algn="l">
                        <a:spcBef>
                          <a:spcPts val="0"/>
                        </a:spcBef>
                        <a:spcAft>
                          <a:spcPts val="0"/>
                        </a:spcAft>
                        <a:buNone/>
                      </a:pPr>
                      <a:r>
                        <a:rPr lang="en" sz="1500">
                          <a:solidFill>
                            <a:srgbClr val="F3F3F3"/>
                          </a:solidFill>
                        </a:rPr>
                        <a:t>UHMWP</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0.5 mm </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Failed</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1mm</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0.097</a:t>
                      </a:r>
                      <a:endParaRPr sz="1500">
                        <a:solidFill>
                          <a:srgbClr val="F3F3F3"/>
                        </a:solidFill>
                      </a:endParaRPr>
                    </a:p>
                  </a:txBody>
                  <a:tcPr marT="91425" marB="91425" marR="91425" marL="91425"/>
                </a:tc>
              </a:tr>
              <a:tr h="381000">
                <a:tc>
                  <a:txBody>
                    <a:bodyPr/>
                    <a:lstStyle/>
                    <a:p>
                      <a:pPr indent="0" lvl="0" marL="0" rtl="0" algn="l">
                        <a:spcBef>
                          <a:spcPts val="0"/>
                        </a:spcBef>
                        <a:spcAft>
                          <a:spcPts val="0"/>
                        </a:spcAft>
                        <a:buNone/>
                      </a:pPr>
                      <a:r>
                        <a:rPr lang="en" sz="1500">
                          <a:solidFill>
                            <a:srgbClr val="F3F3F3"/>
                          </a:solidFill>
                        </a:rPr>
                        <a:t>Steel </a:t>
                      </a:r>
                      <a:endParaRPr sz="1500">
                        <a:solidFill>
                          <a:srgbClr val="F3F3F3"/>
                        </a:solidFill>
                      </a:endParaRPr>
                    </a:p>
                  </a:txBody>
                  <a:tcPr marT="91425" marB="91425" marR="91425" marL="91425">
                    <a:lnB cap="flat" cmpd="sng" w="9525">
                      <a:solidFill>
                        <a:srgbClr val="00FF00"/>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rgbClr val="F3F3F3"/>
                          </a:solidFill>
                        </a:rPr>
                        <a:t>3 mm </a:t>
                      </a:r>
                      <a:endParaRPr sz="1500">
                        <a:solidFill>
                          <a:srgbClr val="F3F3F3"/>
                        </a:solidFill>
                      </a:endParaRPr>
                    </a:p>
                  </a:txBody>
                  <a:tcPr marT="91425" marB="91425" marR="91425" marL="91425">
                    <a:lnB cap="flat" cmpd="sng" w="9525">
                      <a:solidFill>
                        <a:srgbClr val="00FF00"/>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rgbClr val="F3F3F3"/>
                          </a:solidFill>
                        </a:rPr>
                        <a:t>Passed </a:t>
                      </a:r>
                      <a:endParaRPr sz="1500">
                        <a:solidFill>
                          <a:srgbClr val="F3F3F3"/>
                        </a:solidFill>
                      </a:endParaRPr>
                    </a:p>
                  </a:txBody>
                  <a:tcPr marT="91425" marB="91425" marR="91425" marL="91425">
                    <a:lnB cap="flat" cmpd="sng" w="9525">
                      <a:solidFill>
                        <a:srgbClr val="00FF00"/>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rgbClr val="F3F3F3"/>
                          </a:solidFill>
                        </a:rPr>
                        <a:t>6mm</a:t>
                      </a:r>
                      <a:endParaRPr sz="1500">
                        <a:solidFill>
                          <a:srgbClr val="F3F3F3"/>
                        </a:solidFill>
                      </a:endParaRPr>
                    </a:p>
                  </a:txBody>
                  <a:tcPr marT="91425" marB="91425" marR="91425" marL="91425">
                    <a:lnB cap="flat" cmpd="sng" w="9525">
                      <a:solidFill>
                        <a:srgbClr val="00FF00"/>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rgbClr val="F3F3F3"/>
                          </a:solidFill>
                        </a:rPr>
                        <a:t>4.8</a:t>
                      </a:r>
                      <a:endParaRPr sz="1500">
                        <a:solidFill>
                          <a:srgbClr val="F3F3F3"/>
                        </a:solidFill>
                      </a:endParaRPr>
                    </a:p>
                  </a:txBody>
                  <a:tcPr marT="91425" marB="91425" marR="91425" marL="91425">
                    <a:lnB cap="flat" cmpd="sng" w="9525">
                      <a:solidFill>
                        <a:srgbClr val="00FF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500">
                          <a:solidFill>
                            <a:srgbClr val="00FF00"/>
                          </a:solidFill>
                        </a:rPr>
                        <a:t>Kevlar </a:t>
                      </a:r>
                      <a:endParaRPr sz="1500">
                        <a:solidFill>
                          <a:srgbClr val="00FF00"/>
                        </a:solidFill>
                      </a:endParaRPr>
                    </a:p>
                  </a:txBody>
                  <a:tcPr marT="91425" marB="91425" marR="91425" marL="91425">
                    <a:lnL cap="flat" cmpd="sng" w="9525">
                      <a:solidFill>
                        <a:srgbClr val="00FF00"/>
                      </a:solidFill>
                      <a:prstDash val="solid"/>
                      <a:round/>
                      <a:headEnd len="sm" w="sm" type="none"/>
                      <a:tailEnd len="sm" w="sm" type="none"/>
                    </a:lnL>
                    <a:lnR cap="flat" cmpd="sng" w="9525">
                      <a:solidFill>
                        <a:srgbClr val="00FF00"/>
                      </a:solidFill>
                      <a:prstDash val="solid"/>
                      <a:round/>
                      <a:headEnd len="sm" w="sm" type="none"/>
                      <a:tailEnd len="sm" w="sm" type="none"/>
                    </a:lnR>
                    <a:lnT cap="flat" cmpd="sng" w="9525">
                      <a:solidFill>
                        <a:srgbClr val="00FF00"/>
                      </a:solidFill>
                      <a:prstDash val="solid"/>
                      <a:round/>
                      <a:headEnd len="sm" w="sm" type="none"/>
                      <a:tailEnd len="sm" w="sm" type="none"/>
                    </a:lnT>
                    <a:lnB cap="flat" cmpd="sng" w="9525">
                      <a:solidFill>
                        <a:srgbClr val="00FF00"/>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rgbClr val="00FF00"/>
                          </a:solidFill>
                        </a:rPr>
                        <a:t>3 mm </a:t>
                      </a:r>
                      <a:endParaRPr sz="1500">
                        <a:solidFill>
                          <a:srgbClr val="00FF00"/>
                        </a:solidFill>
                      </a:endParaRPr>
                    </a:p>
                  </a:txBody>
                  <a:tcPr marT="91425" marB="91425" marR="91425" marL="91425">
                    <a:lnL cap="flat" cmpd="sng" w="9525">
                      <a:solidFill>
                        <a:srgbClr val="00FF00"/>
                      </a:solidFill>
                      <a:prstDash val="solid"/>
                      <a:round/>
                      <a:headEnd len="sm" w="sm" type="none"/>
                      <a:tailEnd len="sm" w="sm" type="none"/>
                    </a:lnL>
                    <a:lnR cap="flat" cmpd="sng" w="9525">
                      <a:solidFill>
                        <a:srgbClr val="00FF00"/>
                      </a:solidFill>
                      <a:prstDash val="solid"/>
                      <a:round/>
                      <a:headEnd len="sm" w="sm" type="none"/>
                      <a:tailEnd len="sm" w="sm" type="none"/>
                    </a:lnR>
                    <a:lnT cap="flat" cmpd="sng" w="9525">
                      <a:solidFill>
                        <a:srgbClr val="00FF00"/>
                      </a:solidFill>
                      <a:prstDash val="solid"/>
                      <a:round/>
                      <a:headEnd len="sm" w="sm" type="none"/>
                      <a:tailEnd len="sm" w="sm" type="none"/>
                    </a:lnT>
                    <a:lnB cap="flat" cmpd="sng" w="9525">
                      <a:solidFill>
                        <a:srgbClr val="00FF00"/>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rgbClr val="00FF00"/>
                          </a:solidFill>
                        </a:rPr>
                        <a:t>Passed </a:t>
                      </a:r>
                      <a:endParaRPr sz="1500">
                        <a:solidFill>
                          <a:srgbClr val="00FF00"/>
                        </a:solidFill>
                      </a:endParaRPr>
                    </a:p>
                  </a:txBody>
                  <a:tcPr marT="91425" marB="91425" marR="91425" marL="91425">
                    <a:lnL cap="flat" cmpd="sng" w="9525">
                      <a:solidFill>
                        <a:srgbClr val="00FF00"/>
                      </a:solidFill>
                      <a:prstDash val="solid"/>
                      <a:round/>
                      <a:headEnd len="sm" w="sm" type="none"/>
                      <a:tailEnd len="sm" w="sm" type="none"/>
                    </a:lnL>
                    <a:lnR cap="flat" cmpd="sng" w="9525">
                      <a:solidFill>
                        <a:srgbClr val="00FF00"/>
                      </a:solidFill>
                      <a:prstDash val="solid"/>
                      <a:round/>
                      <a:headEnd len="sm" w="sm" type="none"/>
                      <a:tailEnd len="sm" w="sm" type="none"/>
                    </a:lnR>
                    <a:lnT cap="flat" cmpd="sng" w="9525">
                      <a:solidFill>
                        <a:srgbClr val="00FF00"/>
                      </a:solidFill>
                      <a:prstDash val="solid"/>
                      <a:round/>
                      <a:headEnd len="sm" w="sm" type="none"/>
                      <a:tailEnd len="sm" w="sm" type="none"/>
                    </a:lnT>
                    <a:lnB cap="flat" cmpd="sng" w="9525">
                      <a:solidFill>
                        <a:srgbClr val="00FF00"/>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rgbClr val="00FF00"/>
                          </a:solidFill>
                        </a:rPr>
                        <a:t>6mm</a:t>
                      </a:r>
                      <a:endParaRPr sz="1500">
                        <a:solidFill>
                          <a:srgbClr val="00FF00"/>
                        </a:solidFill>
                      </a:endParaRPr>
                    </a:p>
                  </a:txBody>
                  <a:tcPr marT="91425" marB="91425" marR="91425" marL="91425">
                    <a:lnL cap="flat" cmpd="sng" w="9525">
                      <a:solidFill>
                        <a:srgbClr val="00FF00"/>
                      </a:solidFill>
                      <a:prstDash val="solid"/>
                      <a:round/>
                      <a:headEnd len="sm" w="sm" type="none"/>
                      <a:tailEnd len="sm" w="sm" type="none"/>
                    </a:lnL>
                    <a:lnR cap="flat" cmpd="sng" w="9525">
                      <a:solidFill>
                        <a:srgbClr val="00FF00"/>
                      </a:solidFill>
                      <a:prstDash val="solid"/>
                      <a:round/>
                      <a:headEnd len="sm" w="sm" type="none"/>
                      <a:tailEnd len="sm" w="sm" type="none"/>
                    </a:lnR>
                    <a:lnT cap="flat" cmpd="sng" w="9525">
                      <a:solidFill>
                        <a:srgbClr val="00FF00"/>
                      </a:solidFill>
                      <a:prstDash val="solid"/>
                      <a:round/>
                      <a:headEnd len="sm" w="sm" type="none"/>
                      <a:tailEnd len="sm" w="sm" type="none"/>
                    </a:lnT>
                    <a:lnB cap="flat" cmpd="sng" w="9525">
                      <a:solidFill>
                        <a:srgbClr val="00FF00"/>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rgbClr val="00FF00"/>
                          </a:solidFill>
                        </a:rPr>
                        <a:t>0.864</a:t>
                      </a:r>
                      <a:endParaRPr sz="1500">
                        <a:solidFill>
                          <a:srgbClr val="00FF00"/>
                        </a:solidFill>
                      </a:endParaRPr>
                    </a:p>
                  </a:txBody>
                  <a:tcPr marT="91425" marB="91425" marR="91425" marL="91425">
                    <a:lnL cap="flat" cmpd="sng" w="9525">
                      <a:solidFill>
                        <a:srgbClr val="00FF00"/>
                      </a:solidFill>
                      <a:prstDash val="solid"/>
                      <a:round/>
                      <a:headEnd len="sm" w="sm" type="none"/>
                      <a:tailEnd len="sm" w="sm" type="none"/>
                    </a:lnL>
                    <a:lnR cap="flat" cmpd="sng" w="9525">
                      <a:solidFill>
                        <a:srgbClr val="00FF00"/>
                      </a:solidFill>
                      <a:prstDash val="solid"/>
                      <a:round/>
                      <a:headEnd len="sm" w="sm" type="none"/>
                      <a:tailEnd len="sm" w="sm" type="none"/>
                    </a:lnR>
                    <a:lnT cap="flat" cmpd="sng" w="9525">
                      <a:solidFill>
                        <a:srgbClr val="00FF00"/>
                      </a:solidFill>
                      <a:prstDash val="solid"/>
                      <a:round/>
                      <a:headEnd len="sm" w="sm" type="none"/>
                      <a:tailEnd len="sm" w="sm" type="none"/>
                    </a:lnT>
                    <a:lnB cap="flat" cmpd="sng" w="9525">
                      <a:solidFill>
                        <a:srgbClr val="00FF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500">
                          <a:solidFill>
                            <a:srgbClr val="F3F3F3"/>
                          </a:solidFill>
                        </a:rPr>
                        <a:t>UHMWP</a:t>
                      </a:r>
                      <a:endParaRPr sz="1500">
                        <a:solidFill>
                          <a:srgbClr val="F3F3F3"/>
                        </a:solidFill>
                      </a:endParaRPr>
                    </a:p>
                  </a:txBody>
                  <a:tcPr marT="91425" marB="91425" marR="91425" marL="91425">
                    <a:lnT cap="flat" cmpd="sng" w="9525">
                      <a:solidFill>
                        <a:srgbClr val="00FF00"/>
                      </a:solidFill>
                      <a:prstDash val="solid"/>
                      <a:round/>
                      <a:headEnd len="sm" w="sm" type="none"/>
                      <a:tailEnd len="sm" w="sm" type="none"/>
                    </a:lnT>
                  </a:tcPr>
                </a:tc>
                <a:tc>
                  <a:txBody>
                    <a:bodyPr/>
                    <a:lstStyle/>
                    <a:p>
                      <a:pPr indent="0" lvl="0" marL="0" rtl="0" algn="l">
                        <a:spcBef>
                          <a:spcPts val="0"/>
                        </a:spcBef>
                        <a:spcAft>
                          <a:spcPts val="0"/>
                        </a:spcAft>
                        <a:buNone/>
                      </a:pPr>
                      <a:r>
                        <a:rPr lang="en" sz="1500">
                          <a:solidFill>
                            <a:srgbClr val="F3F3F3"/>
                          </a:solidFill>
                        </a:rPr>
                        <a:t>3 mm</a:t>
                      </a:r>
                      <a:endParaRPr sz="1500">
                        <a:solidFill>
                          <a:srgbClr val="F3F3F3"/>
                        </a:solidFill>
                      </a:endParaRPr>
                    </a:p>
                  </a:txBody>
                  <a:tcPr marT="91425" marB="91425" marR="91425" marL="91425">
                    <a:lnT cap="flat" cmpd="sng" w="9525">
                      <a:solidFill>
                        <a:srgbClr val="00FF00"/>
                      </a:solidFill>
                      <a:prstDash val="solid"/>
                      <a:round/>
                      <a:headEnd len="sm" w="sm" type="none"/>
                      <a:tailEnd len="sm" w="sm" type="none"/>
                    </a:lnT>
                  </a:tcPr>
                </a:tc>
                <a:tc>
                  <a:txBody>
                    <a:bodyPr/>
                    <a:lstStyle/>
                    <a:p>
                      <a:pPr indent="0" lvl="0" marL="0" rtl="0" algn="l">
                        <a:spcBef>
                          <a:spcPts val="0"/>
                        </a:spcBef>
                        <a:spcAft>
                          <a:spcPts val="0"/>
                        </a:spcAft>
                        <a:buNone/>
                      </a:pPr>
                      <a:r>
                        <a:rPr lang="en" sz="1500">
                          <a:solidFill>
                            <a:srgbClr val="F3F3F3"/>
                          </a:solidFill>
                        </a:rPr>
                        <a:t>Failed</a:t>
                      </a:r>
                      <a:endParaRPr sz="1500">
                        <a:solidFill>
                          <a:srgbClr val="F3F3F3"/>
                        </a:solidFill>
                      </a:endParaRPr>
                    </a:p>
                  </a:txBody>
                  <a:tcPr marT="91425" marB="91425" marR="91425" marL="91425">
                    <a:lnT cap="flat" cmpd="sng" w="9525">
                      <a:solidFill>
                        <a:srgbClr val="00FF00"/>
                      </a:solidFill>
                      <a:prstDash val="solid"/>
                      <a:round/>
                      <a:headEnd len="sm" w="sm" type="none"/>
                      <a:tailEnd len="sm" w="sm" type="none"/>
                    </a:lnT>
                  </a:tcPr>
                </a:tc>
                <a:tc>
                  <a:txBody>
                    <a:bodyPr/>
                    <a:lstStyle/>
                    <a:p>
                      <a:pPr indent="0" lvl="0" marL="0" rtl="0" algn="l">
                        <a:spcBef>
                          <a:spcPts val="0"/>
                        </a:spcBef>
                        <a:spcAft>
                          <a:spcPts val="0"/>
                        </a:spcAft>
                        <a:buNone/>
                      </a:pPr>
                      <a:r>
                        <a:rPr lang="en" sz="1500">
                          <a:solidFill>
                            <a:srgbClr val="F3F3F3"/>
                          </a:solidFill>
                        </a:rPr>
                        <a:t>6mm</a:t>
                      </a:r>
                      <a:endParaRPr sz="1500">
                        <a:solidFill>
                          <a:srgbClr val="F3F3F3"/>
                        </a:solidFill>
                      </a:endParaRPr>
                    </a:p>
                  </a:txBody>
                  <a:tcPr marT="91425" marB="91425" marR="91425" marL="91425">
                    <a:lnT cap="flat" cmpd="sng" w="9525">
                      <a:solidFill>
                        <a:srgbClr val="00FF00"/>
                      </a:solidFill>
                      <a:prstDash val="solid"/>
                      <a:round/>
                      <a:headEnd len="sm" w="sm" type="none"/>
                      <a:tailEnd len="sm" w="sm" type="none"/>
                    </a:lnT>
                  </a:tcPr>
                </a:tc>
                <a:tc>
                  <a:txBody>
                    <a:bodyPr/>
                    <a:lstStyle/>
                    <a:p>
                      <a:pPr indent="0" lvl="0" marL="0" rtl="0" algn="l">
                        <a:spcBef>
                          <a:spcPts val="0"/>
                        </a:spcBef>
                        <a:spcAft>
                          <a:spcPts val="0"/>
                        </a:spcAft>
                        <a:buNone/>
                      </a:pPr>
                      <a:r>
                        <a:rPr lang="en" sz="1500">
                          <a:solidFill>
                            <a:srgbClr val="F3F3F3"/>
                          </a:solidFill>
                        </a:rPr>
                        <a:t>0.582</a:t>
                      </a:r>
                      <a:endParaRPr sz="1500">
                        <a:solidFill>
                          <a:srgbClr val="F3F3F3"/>
                        </a:solidFill>
                      </a:endParaRPr>
                    </a:p>
                  </a:txBody>
                  <a:tcPr marT="91425" marB="91425" marR="91425" marL="91425">
                    <a:lnT cap="flat" cmpd="sng" w="9525">
                      <a:solidFill>
                        <a:srgbClr val="00FF00"/>
                      </a:solidFill>
                      <a:prstDash val="solid"/>
                      <a:round/>
                      <a:headEnd len="sm" w="sm" type="none"/>
                      <a:tailEnd len="sm" w="sm" type="none"/>
                    </a:lnT>
                  </a:tcPr>
                </a:tc>
              </a:tr>
              <a:tr h="381000">
                <a:tc>
                  <a:txBody>
                    <a:bodyPr/>
                    <a:lstStyle/>
                    <a:p>
                      <a:pPr indent="0" lvl="0" marL="0" rtl="0" algn="l">
                        <a:spcBef>
                          <a:spcPts val="0"/>
                        </a:spcBef>
                        <a:spcAft>
                          <a:spcPts val="0"/>
                        </a:spcAft>
                        <a:buNone/>
                      </a:pPr>
                      <a:r>
                        <a:rPr lang="en" sz="1500">
                          <a:solidFill>
                            <a:srgbClr val="F3F3F3"/>
                          </a:solidFill>
                        </a:rPr>
                        <a:t>UHMWP</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4 mm</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Failed</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8mm</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0.776</a:t>
                      </a:r>
                      <a:endParaRPr sz="1500">
                        <a:solidFill>
                          <a:srgbClr val="F3F3F3"/>
                        </a:solidFill>
                      </a:endParaRPr>
                    </a:p>
                  </a:txBody>
                  <a:tcPr marT="91425" marB="91425" marR="91425" marL="91425"/>
                </a:tc>
              </a:tr>
              <a:tr h="381000">
                <a:tc>
                  <a:txBody>
                    <a:bodyPr/>
                    <a:lstStyle/>
                    <a:p>
                      <a:pPr indent="0" lvl="0" marL="0" rtl="0" algn="l">
                        <a:spcBef>
                          <a:spcPts val="0"/>
                        </a:spcBef>
                        <a:spcAft>
                          <a:spcPts val="0"/>
                        </a:spcAft>
                        <a:buNone/>
                      </a:pPr>
                      <a:r>
                        <a:rPr lang="en" sz="1500">
                          <a:solidFill>
                            <a:srgbClr val="F3F3F3"/>
                          </a:solidFill>
                        </a:rPr>
                        <a:t>UHMWP</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8 mm </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Passed </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16mm</a:t>
                      </a:r>
                      <a:endParaRPr sz="1500">
                        <a:solidFill>
                          <a:srgbClr val="F3F3F3"/>
                        </a:solidFill>
                      </a:endParaRPr>
                    </a:p>
                  </a:txBody>
                  <a:tcPr marT="91425" marB="91425" marR="91425" marL="91425"/>
                </a:tc>
                <a:tc>
                  <a:txBody>
                    <a:bodyPr/>
                    <a:lstStyle/>
                    <a:p>
                      <a:pPr indent="0" lvl="0" marL="0" rtl="0" algn="l">
                        <a:spcBef>
                          <a:spcPts val="0"/>
                        </a:spcBef>
                        <a:spcAft>
                          <a:spcPts val="0"/>
                        </a:spcAft>
                        <a:buNone/>
                      </a:pPr>
                      <a:r>
                        <a:rPr lang="en" sz="1500">
                          <a:solidFill>
                            <a:srgbClr val="F3F3F3"/>
                          </a:solidFill>
                        </a:rPr>
                        <a:t>1.552</a:t>
                      </a:r>
                      <a:endParaRPr sz="1500">
                        <a:solidFill>
                          <a:srgbClr val="F3F3F3"/>
                        </a:solidFill>
                      </a:endParaRPr>
                    </a:p>
                  </a:txBody>
                  <a:tcPr marT="91425" marB="91425" marR="91425" marL="91425"/>
                </a:tc>
              </a:tr>
            </a:tbl>
          </a:graphicData>
        </a:graphic>
      </p:graphicFrame>
      <p:sp>
        <p:nvSpPr>
          <p:cNvPr id="196" name="Google Shape;196;p30"/>
          <p:cNvSpPr txBox="1"/>
          <p:nvPr/>
        </p:nvSpPr>
        <p:spPr>
          <a:xfrm>
            <a:off x="393075" y="735550"/>
            <a:ext cx="8654400" cy="399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700">
                <a:solidFill>
                  <a:srgbClr val="FFFFFF"/>
                </a:solidFill>
                <a:latin typeface="Average"/>
                <a:ea typeface="Average"/>
                <a:cs typeface="Average"/>
                <a:sym typeface="Average"/>
              </a:rPr>
              <a:t>Bullet: Lead 20 mm		     	 Factor of Safety = 2         Velocity of the Bullet: 500 m/s</a:t>
            </a:r>
            <a:endParaRPr sz="1700">
              <a:solidFill>
                <a:srgbClr val="FFFFFF"/>
              </a:solidFill>
              <a:latin typeface="Average"/>
              <a:ea typeface="Average"/>
              <a:cs typeface="Average"/>
              <a:sym typeface="Average"/>
            </a:endParaRPr>
          </a:p>
          <a:p>
            <a:pPr indent="0" lvl="0" marL="0" rtl="0" algn="just">
              <a:lnSpc>
                <a:spcPct val="115000"/>
              </a:lnSpc>
              <a:spcBef>
                <a:spcPts val="0"/>
              </a:spcBef>
              <a:spcAft>
                <a:spcPts val="0"/>
              </a:spcAft>
              <a:buNone/>
            </a:pPr>
            <a:r>
              <a:t/>
            </a:r>
            <a:endParaRPr sz="1700">
              <a:solidFill>
                <a:srgbClr val="FFFFFF"/>
              </a:solidFill>
              <a:latin typeface="Average"/>
              <a:ea typeface="Average"/>
              <a:cs typeface="Average"/>
              <a:sym typeface="Averag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1"/>
          <p:cNvSpPr txBox="1"/>
          <p:nvPr>
            <p:ph type="title"/>
          </p:nvPr>
        </p:nvSpPr>
        <p:spPr>
          <a:xfrm>
            <a:off x="3475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Material Analysis</a:t>
            </a:r>
            <a:endParaRPr/>
          </a:p>
        </p:txBody>
      </p:sp>
      <p:sp>
        <p:nvSpPr>
          <p:cNvPr id="202" name="Google Shape;202;p31"/>
          <p:cNvSpPr txBox="1"/>
          <p:nvPr/>
        </p:nvSpPr>
        <p:spPr>
          <a:xfrm>
            <a:off x="1515475" y="2544375"/>
            <a:ext cx="1270500" cy="37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verage"/>
                <a:ea typeface="Average"/>
                <a:cs typeface="Average"/>
                <a:sym typeface="Average"/>
              </a:rPr>
              <a:t>Kevlar 3mm</a:t>
            </a:r>
            <a:endParaRPr>
              <a:solidFill>
                <a:srgbClr val="FFFFFF"/>
              </a:solidFill>
              <a:latin typeface="Average"/>
              <a:ea typeface="Average"/>
              <a:cs typeface="Average"/>
              <a:sym typeface="Average"/>
            </a:endParaRPr>
          </a:p>
        </p:txBody>
      </p:sp>
      <p:sp>
        <p:nvSpPr>
          <p:cNvPr id="203" name="Google Shape;203;p31"/>
          <p:cNvSpPr txBox="1"/>
          <p:nvPr/>
        </p:nvSpPr>
        <p:spPr>
          <a:xfrm>
            <a:off x="6217225" y="2533150"/>
            <a:ext cx="1712400" cy="37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verage"/>
                <a:ea typeface="Average"/>
                <a:cs typeface="Average"/>
                <a:sym typeface="Average"/>
              </a:rPr>
              <a:t>UHMWP 3mm</a:t>
            </a:r>
            <a:endParaRPr>
              <a:solidFill>
                <a:srgbClr val="FFFFFF"/>
              </a:solidFill>
              <a:latin typeface="Average"/>
              <a:ea typeface="Average"/>
              <a:cs typeface="Average"/>
              <a:sym typeface="Average"/>
            </a:endParaRPr>
          </a:p>
        </p:txBody>
      </p:sp>
      <p:sp>
        <p:nvSpPr>
          <p:cNvPr id="204" name="Google Shape;204;p31"/>
          <p:cNvSpPr txBox="1"/>
          <p:nvPr/>
        </p:nvSpPr>
        <p:spPr>
          <a:xfrm>
            <a:off x="1254350" y="4603150"/>
            <a:ext cx="1712400" cy="37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verage"/>
                <a:ea typeface="Average"/>
                <a:cs typeface="Average"/>
                <a:sym typeface="Average"/>
              </a:rPr>
              <a:t>UHMWP 4mm</a:t>
            </a:r>
            <a:endParaRPr>
              <a:solidFill>
                <a:srgbClr val="FFFFFF"/>
              </a:solidFill>
              <a:latin typeface="Average"/>
              <a:ea typeface="Average"/>
              <a:cs typeface="Average"/>
              <a:sym typeface="Average"/>
            </a:endParaRPr>
          </a:p>
        </p:txBody>
      </p:sp>
      <p:sp>
        <p:nvSpPr>
          <p:cNvPr id="205" name="Google Shape;205;p31"/>
          <p:cNvSpPr txBox="1"/>
          <p:nvPr/>
        </p:nvSpPr>
        <p:spPr>
          <a:xfrm>
            <a:off x="6217225" y="4640650"/>
            <a:ext cx="1712400" cy="37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verage"/>
                <a:ea typeface="Average"/>
                <a:cs typeface="Average"/>
                <a:sym typeface="Average"/>
              </a:rPr>
              <a:t>UHMWP 8mm</a:t>
            </a:r>
            <a:endParaRPr>
              <a:solidFill>
                <a:srgbClr val="FFFFFF"/>
              </a:solidFill>
              <a:latin typeface="Average"/>
              <a:ea typeface="Average"/>
              <a:cs typeface="Average"/>
              <a:sym typeface="Average"/>
            </a:endParaRPr>
          </a:p>
        </p:txBody>
      </p:sp>
      <p:pic>
        <p:nvPicPr>
          <p:cNvPr id="206" name="Google Shape;206;p31"/>
          <p:cNvPicPr preferRelativeResize="0"/>
          <p:nvPr/>
        </p:nvPicPr>
        <p:blipFill>
          <a:blip r:embed="rId3">
            <a:alphaModFix/>
          </a:blip>
          <a:stretch>
            <a:fillRect/>
          </a:stretch>
        </p:blipFill>
        <p:spPr>
          <a:xfrm>
            <a:off x="311700" y="819900"/>
            <a:ext cx="4122078" cy="1713250"/>
          </a:xfrm>
          <a:prstGeom prst="rect">
            <a:avLst/>
          </a:prstGeom>
          <a:noFill/>
          <a:ln>
            <a:noFill/>
          </a:ln>
        </p:spPr>
      </p:pic>
      <p:pic>
        <p:nvPicPr>
          <p:cNvPr id="207" name="Google Shape;207;p31"/>
          <p:cNvPicPr preferRelativeResize="0"/>
          <p:nvPr/>
        </p:nvPicPr>
        <p:blipFill>
          <a:blip r:embed="rId4">
            <a:alphaModFix/>
          </a:blip>
          <a:stretch>
            <a:fillRect/>
          </a:stretch>
        </p:blipFill>
        <p:spPr>
          <a:xfrm>
            <a:off x="237100" y="3023423"/>
            <a:ext cx="4196675" cy="1552777"/>
          </a:xfrm>
          <a:prstGeom prst="rect">
            <a:avLst/>
          </a:prstGeom>
          <a:noFill/>
          <a:ln>
            <a:noFill/>
          </a:ln>
        </p:spPr>
      </p:pic>
      <p:pic>
        <p:nvPicPr>
          <p:cNvPr id="208" name="Google Shape;208;p31"/>
          <p:cNvPicPr preferRelativeResize="0"/>
          <p:nvPr/>
        </p:nvPicPr>
        <p:blipFill>
          <a:blip r:embed="rId5">
            <a:alphaModFix/>
          </a:blip>
          <a:stretch>
            <a:fillRect/>
          </a:stretch>
        </p:blipFill>
        <p:spPr>
          <a:xfrm>
            <a:off x="4572000" y="2944462"/>
            <a:ext cx="4482926" cy="1658688"/>
          </a:xfrm>
          <a:prstGeom prst="rect">
            <a:avLst/>
          </a:prstGeom>
          <a:noFill/>
          <a:ln>
            <a:noFill/>
          </a:ln>
        </p:spPr>
      </p:pic>
      <p:pic>
        <p:nvPicPr>
          <p:cNvPr id="209" name="Google Shape;209;p31"/>
          <p:cNvPicPr preferRelativeResize="0"/>
          <p:nvPr/>
        </p:nvPicPr>
        <p:blipFill>
          <a:blip r:embed="rId6">
            <a:alphaModFix/>
          </a:blip>
          <a:stretch>
            <a:fillRect/>
          </a:stretch>
        </p:blipFill>
        <p:spPr>
          <a:xfrm>
            <a:off x="4481625" y="819901"/>
            <a:ext cx="4630383" cy="1713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and Need</a:t>
            </a:r>
            <a:endParaRPr/>
          </a:p>
        </p:txBody>
      </p:sp>
      <p:sp>
        <p:nvSpPr>
          <p:cNvPr id="66" name="Google Shape;66;p14"/>
          <p:cNvSpPr txBox="1"/>
          <p:nvPr>
            <p:ph idx="1" type="body"/>
          </p:nvPr>
        </p:nvSpPr>
        <p:spPr>
          <a:xfrm>
            <a:off x="311700" y="1101450"/>
            <a:ext cx="8520600" cy="3467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EFEFEF"/>
              </a:buClr>
              <a:buSzPts val="1600"/>
              <a:buChar char="●"/>
            </a:pPr>
            <a:r>
              <a:rPr lang="en" sz="1600">
                <a:solidFill>
                  <a:srgbClr val="EFEFEF"/>
                </a:solidFill>
              </a:rPr>
              <a:t>A military helmet embedded with bone conduction earphones.</a:t>
            </a:r>
            <a:endParaRPr sz="1600">
              <a:solidFill>
                <a:srgbClr val="EFEFEF"/>
              </a:solidFill>
            </a:endParaRPr>
          </a:p>
          <a:p>
            <a:pPr indent="-330200" lvl="0" marL="457200" rtl="0" algn="l">
              <a:spcBef>
                <a:spcPts val="0"/>
              </a:spcBef>
              <a:spcAft>
                <a:spcPts val="0"/>
              </a:spcAft>
              <a:buClr>
                <a:srgbClr val="EFEFEF"/>
              </a:buClr>
              <a:buSzPts val="1600"/>
              <a:buChar char="●"/>
            </a:pPr>
            <a:r>
              <a:rPr lang="en" sz="1600">
                <a:solidFill>
                  <a:srgbClr val="EFEFEF"/>
                </a:solidFill>
              </a:rPr>
              <a:t>Used to transfer the commands directly to the soldier.</a:t>
            </a:r>
            <a:endParaRPr sz="1600">
              <a:solidFill>
                <a:srgbClr val="EFEFEF"/>
              </a:solidFill>
            </a:endParaRPr>
          </a:p>
          <a:p>
            <a:pPr indent="0" lvl="0" marL="0" rtl="0" algn="l">
              <a:spcBef>
                <a:spcPts val="1600"/>
              </a:spcBef>
              <a:spcAft>
                <a:spcPts val="0"/>
              </a:spcAft>
              <a:buNone/>
            </a:pPr>
            <a:r>
              <a:t/>
            </a:r>
            <a:endParaRPr sz="1600">
              <a:solidFill>
                <a:srgbClr val="EFEFEF"/>
              </a:solidFill>
            </a:endParaRPr>
          </a:p>
          <a:p>
            <a:pPr indent="-330200" lvl="0" marL="457200" rtl="0" algn="l">
              <a:spcBef>
                <a:spcPts val="1600"/>
              </a:spcBef>
              <a:spcAft>
                <a:spcPts val="0"/>
              </a:spcAft>
              <a:buClr>
                <a:srgbClr val="EFEFEF"/>
              </a:buClr>
              <a:buSzPts val="1600"/>
              <a:buChar char="●"/>
            </a:pPr>
            <a:r>
              <a:rPr lang="en" sz="1600">
                <a:solidFill>
                  <a:srgbClr val="EFEFEF"/>
                </a:solidFill>
              </a:rPr>
              <a:t>Various problems will be solved using the design we are proposing and some of them are as below: </a:t>
            </a:r>
            <a:endParaRPr sz="1600">
              <a:solidFill>
                <a:srgbClr val="EFEFEF"/>
              </a:solidFill>
            </a:endParaRPr>
          </a:p>
          <a:p>
            <a:pPr indent="-330200" lvl="1" marL="914400" rtl="0" algn="l">
              <a:spcBef>
                <a:spcPts val="0"/>
              </a:spcBef>
              <a:spcAft>
                <a:spcPts val="0"/>
              </a:spcAft>
              <a:buClr>
                <a:srgbClr val="EFEFEF"/>
              </a:buClr>
              <a:buSzPts val="1600"/>
              <a:buChar char="○"/>
            </a:pPr>
            <a:r>
              <a:rPr lang="en" sz="1600">
                <a:solidFill>
                  <a:srgbClr val="EFEFEF"/>
                </a:solidFill>
              </a:rPr>
              <a:t>Need of a walky talky or headphone in order to communicate with the control room or with each other.</a:t>
            </a:r>
            <a:endParaRPr sz="1600">
              <a:solidFill>
                <a:srgbClr val="EFEFEF"/>
              </a:solidFill>
            </a:endParaRPr>
          </a:p>
          <a:p>
            <a:pPr indent="-330200" lvl="1" marL="914400" rtl="0" algn="l">
              <a:spcBef>
                <a:spcPts val="0"/>
              </a:spcBef>
              <a:spcAft>
                <a:spcPts val="0"/>
              </a:spcAft>
              <a:buClr>
                <a:srgbClr val="EFEFEF"/>
              </a:buClr>
              <a:buSzPts val="1600"/>
              <a:buChar char="○"/>
            </a:pPr>
            <a:r>
              <a:rPr lang="en" sz="1600">
                <a:solidFill>
                  <a:srgbClr val="EFEFEF"/>
                </a:solidFill>
              </a:rPr>
              <a:t>Need to hear the sounds from the war environment and at the same time talk to each other.</a:t>
            </a:r>
            <a:endParaRPr sz="1600">
              <a:solidFill>
                <a:srgbClr val="EFEFEF"/>
              </a:solidFill>
            </a:endParaRPr>
          </a:p>
        </p:txBody>
      </p:sp>
      <p:pic>
        <p:nvPicPr>
          <p:cNvPr id="67" name="Google Shape;67;p14"/>
          <p:cNvPicPr preferRelativeResize="0"/>
          <p:nvPr/>
        </p:nvPicPr>
        <p:blipFill rotWithShape="1">
          <a:blip r:embed="rId3">
            <a:alphaModFix/>
          </a:blip>
          <a:srcRect b="0" l="20158" r="18772" t="0"/>
          <a:stretch/>
        </p:blipFill>
        <p:spPr>
          <a:xfrm>
            <a:off x="6604028" y="370825"/>
            <a:ext cx="2039292" cy="17497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2"/>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CAD Model - Helmet</a:t>
            </a:r>
            <a:endParaRPr/>
          </a:p>
        </p:txBody>
      </p:sp>
      <p:sp>
        <p:nvSpPr>
          <p:cNvPr id="215" name="Google Shape;215;p32"/>
          <p:cNvSpPr txBox="1"/>
          <p:nvPr/>
        </p:nvSpPr>
        <p:spPr>
          <a:xfrm>
            <a:off x="5541825" y="2839250"/>
            <a:ext cx="3459600" cy="213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FFFFFF"/>
                </a:solidFill>
                <a:latin typeface="Average"/>
                <a:ea typeface="Average"/>
                <a:cs typeface="Average"/>
                <a:sym typeface="Average"/>
              </a:rPr>
              <a:t>Spring Plunger is added to make fine adjustments in the contact pressure</a:t>
            </a:r>
            <a:endParaRPr sz="1700">
              <a:solidFill>
                <a:srgbClr val="FFFFFF"/>
              </a:solidFill>
              <a:latin typeface="Average"/>
              <a:ea typeface="Average"/>
              <a:cs typeface="Average"/>
              <a:sym typeface="Average"/>
            </a:endParaRPr>
          </a:p>
          <a:p>
            <a:pPr indent="0" lvl="0" marL="0" rtl="0" algn="just">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We want 0.02N change in one pitch (pitch 1.25mm)</a:t>
            </a:r>
            <a:endParaRPr sz="1600">
              <a:solidFill>
                <a:srgbClr val="FFFFFF"/>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sz="1600">
                <a:solidFill>
                  <a:srgbClr val="FFFFFF"/>
                </a:solidFill>
                <a:latin typeface="Times New Roman"/>
                <a:ea typeface="Times New Roman"/>
                <a:cs typeface="Times New Roman"/>
                <a:sym typeface="Times New Roman"/>
              </a:rPr>
              <a:t>Stiffness of spring</a:t>
            </a:r>
            <a:r>
              <a:rPr lang="en" sz="1600">
                <a:solidFill>
                  <a:srgbClr val="FFFFFF"/>
                </a:solidFill>
                <a:latin typeface="Times New Roman"/>
                <a:ea typeface="Times New Roman"/>
                <a:cs typeface="Times New Roman"/>
                <a:sym typeface="Times New Roman"/>
              </a:rPr>
              <a:t> is 0.02N/1.25mm = </a:t>
            </a:r>
            <a:r>
              <a:rPr b="1" lang="en" sz="1600">
                <a:solidFill>
                  <a:srgbClr val="00FF00"/>
                </a:solidFill>
                <a:latin typeface="Times New Roman"/>
                <a:ea typeface="Times New Roman"/>
                <a:cs typeface="Times New Roman"/>
                <a:sym typeface="Times New Roman"/>
              </a:rPr>
              <a:t>16N/m</a:t>
            </a:r>
            <a:endParaRPr sz="1900">
              <a:solidFill>
                <a:srgbClr val="00FF00"/>
              </a:solidFill>
              <a:latin typeface="Average"/>
              <a:ea typeface="Average"/>
              <a:cs typeface="Average"/>
              <a:sym typeface="Average"/>
            </a:endParaRPr>
          </a:p>
        </p:txBody>
      </p:sp>
      <p:pic>
        <p:nvPicPr>
          <p:cNvPr id="216" name="Google Shape;216;p32"/>
          <p:cNvPicPr preferRelativeResize="0"/>
          <p:nvPr/>
        </p:nvPicPr>
        <p:blipFill rotWithShape="1">
          <a:blip r:embed="rId3">
            <a:alphaModFix/>
          </a:blip>
          <a:srcRect b="0" l="32941" r="30875" t="0"/>
          <a:stretch/>
        </p:blipFill>
        <p:spPr>
          <a:xfrm>
            <a:off x="311700" y="822000"/>
            <a:ext cx="1185426" cy="1749749"/>
          </a:xfrm>
          <a:prstGeom prst="rect">
            <a:avLst/>
          </a:prstGeom>
          <a:noFill/>
          <a:ln>
            <a:noFill/>
          </a:ln>
        </p:spPr>
      </p:pic>
      <p:pic>
        <p:nvPicPr>
          <p:cNvPr id="217" name="Google Shape;217;p32"/>
          <p:cNvPicPr preferRelativeResize="0"/>
          <p:nvPr/>
        </p:nvPicPr>
        <p:blipFill rotWithShape="1">
          <a:blip r:embed="rId4">
            <a:alphaModFix/>
          </a:blip>
          <a:srcRect b="0" l="28318" r="26021" t="0"/>
          <a:stretch/>
        </p:blipFill>
        <p:spPr>
          <a:xfrm>
            <a:off x="2085750" y="822000"/>
            <a:ext cx="1540090" cy="1749749"/>
          </a:xfrm>
          <a:prstGeom prst="rect">
            <a:avLst/>
          </a:prstGeom>
          <a:noFill/>
          <a:ln>
            <a:noFill/>
          </a:ln>
        </p:spPr>
      </p:pic>
      <p:pic>
        <p:nvPicPr>
          <p:cNvPr id="218" name="Google Shape;218;p32"/>
          <p:cNvPicPr preferRelativeResize="0"/>
          <p:nvPr/>
        </p:nvPicPr>
        <p:blipFill rotWithShape="1">
          <a:blip r:embed="rId5">
            <a:alphaModFix/>
          </a:blip>
          <a:srcRect b="0" l="20158" r="18772" t="0"/>
          <a:stretch/>
        </p:blipFill>
        <p:spPr>
          <a:xfrm>
            <a:off x="4269153" y="822000"/>
            <a:ext cx="2039292" cy="1749750"/>
          </a:xfrm>
          <a:prstGeom prst="rect">
            <a:avLst/>
          </a:prstGeom>
          <a:noFill/>
          <a:ln>
            <a:noFill/>
          </a:ln>
        </p:spPr>
      </p:pic>
      <p:pic>
        <p:nvPicPr>
          <p:cNvPr id="219" name="Google Shape;219;p32"/>
          <p:cNvPicPr preferRelativeResize="0"/>
          <p:nvPr/>
        </p:nvPicPr>
        <p:blipFill rotWithShape="1">
          <a:blip r:embed="rId6">
            <a:alphaModFix/>
          </a:blip>
          <a:srcRect b="0" l="33236" r="31013" t="0"/>
          <a:stretch/>
        </p:blipFill>
        <p:spPr>
          <a:xfrm>
            <a:off x="531750" y="2976200"/>
            <a:ext cx="1185424" cy="1744887"/>
          </a:xfrm>
          <a:prstGeom prst="rect">
            <a:avLst/>
          </a:prstGeom>
          <a:noFill/>
          <a:ln>
            <a:noFill/>
          </a:ln>
        </p:spPr>
      </p:pic>
      <p:pic>
        <p:nvPicPr>
          <p:cNvPr id="220" name="Google Shape;220;p32"/>
          <p:cNvPicPr preferRelativeResize="0"/>
          <p:nvPr/>
        </p:nvPicPr>
        <p:blipFill rotWithShape="1">
          <a:blip r:embed="rId7">
            <a:alphaModFix/>
          </a:blip>
          <a:srcRect b="0" l="26597" r="27425" t="0"/>
          <a:stretch/>
        </p:blipFill>
        <p:spPr>
          <a:xfrm>
            <a:off x="6951750" y="822000"/>
            <a:ext cx="1540101" cy="1750829"/>
          </a:xfrm>
          <a:prstGeom prst="rect">
            <a:avLst/>
          </a:prstGeom>
          <a:noFill/>
          <a:ln>
            <a:noFill/>
          </a:ln>
        </p:spPr>
      </p:pic>
      <p:pic>
        <p:nvPicPr>
          <p:cNvPr id="221" name="Google Shape;221;p32"/>
          <p:cNvPicPr preferRelativeResize="0"/>
          <p:nvPr/>
        </p:nvPicPr>
        <p:blipFill rotWithShape="1">
          <a:blip r:embed="rId8">
            <a:alphaModFix/>
          </a:blip>
          <a:srcRect b="32253" l="29239" r="45352" t="17279"/>
          <a:stretch/>
        </p:blipFill>
        <p:spPr>
          <a:xfrm>
            <a:off x="2162563" y="3177427"/>
            <a:ext cx="1286299" cy="1342400"/>
          </a:xfrm>
          <a:prstGeom prst="rect">
            <a:avLst/>
          </a:prstGeom>
          <a:noFill/>
          <a:ln>
            <a:noFill/>
          </a:ln>
        </p:spPr>
      </p:pic>
      <p:pic>
        <p:nvPicPr>
          <p:cNvPr id="222" name="Google Shape;222;p32"/>
          <p:cNvPicPr preferRelativeResize="0"/>
          <p:nvPr/>
        </p:nvPicPr>
        <p:blipFill rotWithShape="1">
          <a:blip r:embed="rId9">
            <a:alphaModFix/>
          </a:blip>
          <a:srcRect b="36081" l="28249" r="43186" t="27420"/>
          <a:stretch/>
        </p:blipFill>
        <p:spPr>
          <a:xfrm>
            <a:off x="3533788" y="3277763"/>
            <a:ext cx="1800302" cy="1141729"/>
          </a:xfrm>
          <a:prstGeom prst="rect">
            <a:avLst/>
          </a:prstGeom>
          <a:noFill/>
          <a:ln>
            <a:noFill/>
          </a:ln>
        </p:spPr>
      </p:pic>
      <p:cxnSp>
        <p:nvCxnSpPr>
          <p:cNvPr id="223" name="Google Shape;223;p32"/>
          <p:cNvCxnSpPr>
            <a:stCxn id="219" idx="3"/>
          </p:cNvCxnSpPr>
          <p:nvPr/>
        </p:nvCxnSpPr>
        <p:spPr>
          <a:xfrm flipH="1" rot="10800000">
            <a:off x="1717174" y="3153544"/>
            <a:ext cx="471900" cy="695100"/>
          </a:xfrm>
          <a:prstGeom prst="straightConnector1">
            <a:avLst/>
          </a:prstGeom>
          <a:noFill/>
          <a:ln cap="flat" cmpd="sng" w="76200">
            <a:solidFill>
              <a:schemeClr val="dk2"/>
            </a:solidFill>
            <a:prstDash val="solid"/>
            <a:round/>
            <a:headEnd len="med" w="med" type="none"/>
            <a:tailEnd len="med" w="med" type="none"/>
          </a:ln>
        </p:spPr>
      </p:cxnSp>
      <p:cxnSp>
        <p:nvCxnSpPr>
          <p:cNvPr id="224" name="Google Shape;224;p32"/>
          <p:cNvCxnSpPr>
            <a:stCxn id="219" idx="3"/>
          </p:cNvCxnSpPr>
          <p:nvPr/>
        </p:nvCxnSpPr>
        <p:spPr>
          <a:xfrm>
            <a:off x="1717174" y="3848644"/>
            <a:ext cx="441300" cy="6672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Design Specifications</a:t>
            </a:r>
            <a:endParaRPr/>
          </a:p>
        </p:txBody>
      </p:sp>
      <p:sp>
        <p:nvSpPr>
          <p:cNvPr id="230" name="Google Shape;230;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u="sng">
                <a:solidFill>
                  <a:srgbClr val="EFEFEF"/>
                </a:solidFill>
              </a:rPr>
              <a:t>Helmet Thickness</a:t>
            </a:r>
            <a:r>
              <a:rPr lang="en">
                <a:solidFill>
                  <a:srgbClr val="EFEFEF"/>
                </a:solidFill>
              </a:rPr>
              <a:t> - 6mm</a:t>
            </a:r>
            <a:endParaRPr>
              <a:solidFill>
                <a:srgbClr val="EFEFEF"/>
              </a:solidFill>
            </a:endParaRPr>
          </a:p>
          <a:p>
            <a:pPr indent="0" lvl="0" marL="0" rtl="0" algn="l">
              <a:lnSpc>
                <a:spcPct val="150000"/>
              </a:lnSpc>
              <a:spcBef>
                <a:spcPts val="0"/>
              </a:spcBef>
              <a:spcAft>
                <a:spcPts val="0"/>
              </a:spcAft>
              <a:buNone/>
            </a:pPr>
            <a:r>
              <a:rPr lang="en" u="sng">
                <a:solidFill>
                  <a:srgbClr val="EFEFEF"/>
                </a:solidFill>
              </a:rPr>
              <a:t>Helmet Mass Volume</a:t>
            </a:r>
            <a:r>
              <a:rPr lang="en">
                <a:solidFill>
                  <a:srgbClr val="EFEFEF"/>
                </a:solidFill>
              </a:rPr>
              <a:t> - 582.93cm</a:t>
            </a:r>
            <a:r>
              <a:rPr baseline="30000" lang="en">
                <a:solidFill>
                  <a:srgbClr val="EFEFEF"/>
                </a:solidFill>
              </a:rPr>
              <a:t>3</a:t>
            </a:r>
            <a:endParaRPr baseline="30000">
              <a:solidFill>
                <a:srgbClr val="EFEFEF"/>
              </a:solidFill>
            </a:endParaRPr>
          </a:p>
          <a:p>
            <a:pPr indent="0" lvl="0" marL="0" rtl="0" algn="l">
              <a:lnSpc>
                <a:spcPct val="150000"/>
              </a:lnSpc>
              <a:spcBef>
                <a:spcPts val="0"/>
              </a:spcBef>
              <a:spcAft>
                <a:spcPts val="0"/>
              </a:spcAft>
              <a:buNone/>
            </a:pPr>
            <a:r>
              <a:rPr lang="en" u="sng">
                <a:solidFill>
                  <a:srgbClr val="EFEFEF"/>
                </a:solidFill>
              </a:rPr>
              <a:t>Material</a:t>
            </a:r>
            <a:r>
              <a:rPr lang="en">
                <a:solidFill>
                  <a:srgbClr val="EFEFEF"/>
                </a:solidFill>
              </a:rPr>
              <a:t> - Kevlar</a:t>
            </a:r>
            <a:endParaRPr>
              <a:solidFill>
                <a:srgbClr val="EFEFEF"/>
              </a:solidFill>
            </a:endParaRPr>
          </a:p>
          <a:p>
            <a:pPr indent="0" lvl="0" marL="0" rtl="0" algn="l">
              <a:lnSpc>
                <a:spcPct val="150000"/>
              </a:lnSpc>
              <a:spcBef>
                <a:spcPts val="0"/>
              </a:spcBef>
              <a:spcAft>
                <a:spcPts val="0"/>
              </a:spcAft>
              <a:buNone/>
            </a:pPr>
            <a:r>
              <a:rPr lang="en" u="sng">
                <a:solidFill>
                  <a:srgbClr val="EFEFEF"/>
                </a:solidFill>
              </a:rPr>
              <a:t>Mass of Helmet</a:t>
            </a:r>
            <a:r>
              <a:rPr lang="en">
                <a:solidFill>
                  <a:srgbClr val="EFEFEF"/>
                </a:solidFill>
              </a:rPr>
              <a:t> - 864 gm</a:t>
            </a:r>
            <a:endParaRPr>
              <a:solidFill>
                <a:srgbClr val="EFEFEF"/>
              </a:solidFill>
            </a:endParaRPr>
          </a:p>
          <a:p>
            <a:pPr indent="0" lvl="0" marL="0" rtl="0" algn="l">
              <a:lnSpc>
                <a:spcPct val="150000"/>
              </a:lnSpc>
              <a:spcBef>
                <a:spcPts val="0"/>
              </a:spcBef>
              <a:spcAft>
                <a:spcPts val="0"/>
              </a:spcAft>
              <a:buNone/>
            </a:pPr>
            <a:r>
              <a:rPr lang="en" u="sng">
                <a:solidFill>
                  <a:srgbClr val="EFEFEF"/>
                </a:solidFill>
              </a:rPr>
              <a:t>Spring Plunger pitch </a:t>
            </a:r>
            <a:r>
              <a:rPr lang="en">
                <a:solidFill>
                  <a:srgbClr val="EFEFEF"/>
                </a:solidFill>
              </a:rPr>
              <a:t>- 1.25mm, Stiffness = 16N/m</a:t>
            </a:r>
            <a:endParaRPr>
              <a:solidFill>
                <a:srgbClr val="EFEFEF"/>
              </a:solidFill>
            </a:endParaRPr>
          </a:p>
          <a:p>
            <a:pPr indent="0" lvl="0" marL="0" rtl="0" algn="l">
              <a:lnSpc>
                <a:spcPct val="150000"/>
              </a:lnSpc>
              <a:spcBef>
                <a:spcPts val="0"/>
              </a:spcBef>
              <a:spcAft>
                <a:spcPts val="0"/>
              </a:spcAft>
              <a:buNone/>
            </a:pPr>
            <a:r>
              <a:rPr lang="en" u="sng">
                <a:solidFill>
                  <a:srgbClr val="EFEFEF"/>
                </a:solidFill>
              </a:rPr>
              <a:t>Transducer Area</a:t>
            </a:r>
            <a:r>
              <a:rPr lang="en">
                <a:solidFill>
                  <a:srgbClr val="EFEFEF"/>
                </a:solidFill>
              </a:rPr>
              <a:t> - </a:t>
            </a:r>
            <a:r>
              <a:rPr lang="en">
                <a:solidFill>
                  <a:srgbClr val="EFEFEF"/>
                </a:solidFill>
              </a:rPr>
              <a:t>2.5 cm * 2.5 cm </a:t>
            </a:r>
            <a:endParaRPr baseline="30000">
              <a:solidFill>
                <a:srgbClr val="EFEFEF"/>
              </a:solidFill>
            </a:endParaRPr>
          </a:p>
          <a:p>
            <a:pPr indent="0" lvl="0" marL="0" rtl="0" algn="l">
              <a:lnSpc>
                <a:spcPct val="150000"/>
              </a:lnSpc>
              <a:spcBef>
                <a:spcPts val="0"/>
              </a:spcBef>
              <a:spcAft>
                <a:spcPts val="0"/>
              </a:spcAft>
              <a:buNone/>
            </a:pPr>
            <a:r>
              <a:rPr lang="en" u="sng">
                <a:solidFill>
                  <a:srgbClr val="EFEFEF"/>
                </a:solidFill>
              </a:rPr>
              <a:t>Clamping Force</a:t>
            </a:r>
            <a:r>
              <a:rPr lang="en">
                <a:solidFill>
                  <a:srgbClr val="EFEFEF"/>
                </a:solidFill>
              </a:rPr>
              <a:t> -  2N</a:t>
            </a:r>
            <a:endParaRPr>
              <a:solidFill>
                <a:srgbClr val="EFEFEF"/>
              </a:solidFill>
            </a:endParaRPr>
          </a:p>
          <a:p>
            <a:pPr indent="0" lvl="0" marL="0" rtl="0" algn="l">
              <a:lnSpc>
                <a:spcPct val="150000"/>
              </a:lnSpc>
              <a:spcBef>
                <a:spcPts val="0"/>
              </a:spcBef>
              <a:spcAft>
                <a:spcPts val="0"/>
              </a:spcAft>
              <a:buNone/>
            </a:pPr>
            <a:r>
              <a:rPr lang="en" u="sng">
                <a:solidFill>
                  <a:srgbClr val="EFEFEF"/>
                </a:solidFill>
              </a:rPr>
              <a:t>Frequency Range</a:t>
            </a:r>
            <a:r>
              <a:rPr lang="en">
                <a:solidFill>
                  <a:srgbClr val="EFEFEF"/>
                </a:solidFill>
              </a:rPr>
              <a:t> - 1800 - 2200 Hz</a:t>
            </a:r>
            <a:endParaRPr>
              <a:solidFill>
                <a:srgbClr val="EFEFE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Bill and cost of components</a:t>
            </a:r>
            <a:endParaRPr/>
          </a:p>
        </p:txBody>
      </p:sp>
      <p:sp>
        <p:nvSpPr>
          <p:cNvPr id="236" name="Google Shape;236;p34"/>
          <p:cNvSpPr txBox="1"/>
          <p:nvPr>
            <p:ph idx="1" type="body"/>
          </p:nvPr>
        </p:nvSpPr>
        <p:spPr>
          <a:xfrm>
            <a:off x="311700" y="1152475"/>
            <a:ext cx="3469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total cost of components of helmet is Rs. 4042</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Total weight is 1.10 kgms</a:t>
            </a:r>
            <a:endParaRPr/>
          </a:p>
        </p:txBody>
      </p:sp>
      <p:graphicFrame>
        <p:nvGraphicFramePr>
          <p:cNvPr id="237" name="Google Shape;237;p34"/>
          <p:cNvGraphicFramePr/>
          <p:nvPr/>
        </p:nvGraphicFramePr>
        <p:xfrm>
          <a:off x="4291800" y="151325"/>
          <a:ext cx="3000000" cy="3000000"/>
        </p:xfrm>
        <a:graphic>
          <a:graphicData uri="http://schemas.openxmlformats.org/drawingml/2006/table">
            <a:tbl>
              <a:tblPr>
                <a:noFill/>
                <a:tableStyleId>{5579FCC4-9CC1-4C68-B91A-1139AB299765}</a:tableStyleId>
              </a:tblPr>
              <a:tblGrid>
                <a:gridCol w="1894625"/>
                <a:gridCol w="1404775"/>
                <a:gridCol w="1404775"/>
              </a:tblGrid>
              <a:tr h="262800">
                <a:tc>
                  <a:txBody>
                    <a:bodyPr/>
                    <a:lstStyle/>
                    <a:p>
                      <a:pPr indent="0" lvl="0" marL="0" rtl="0" algn="ctr">
                        <a:lnSpc>
                          <a:spcPct val="115000"/>
                        </a:lnSpc>
                        <a:spcBef>
                          <a:spcPts val="0"/>
                        </a:spcBef>
                        <a:spcAft>
                          <a:spcPts val="0"/>
                        </a:spcAft>
                        <a:buNone/>
                      </a:pPr>
                      <a:r>
                        <a:rPr b="1" lang="en">
                          <a:solidFill>
                            <a:srgbClr val="FFFFFF"/>
                          </a:solidFill>
                        </a:rPr>
                        <a:t>Name of component</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a:solidFill>
                            <a:srgbClr val="FFFFFF"/>
                          </a:solidFill>
                        </a:rPr>
                        <a:t>Quantity</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a:solidFill>
                            <a:srgbClr val="FFFFFF"/>
                          </a:solidFill>
                        </a:rPr>
                        <a:t>Price</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latin typeface="Roboto"/>
                          <a:ea typeface="Roboto"/>
                          <a:cs typeface="Roboto"/>
                          <a:sym typeface="Roboto"/>
                        </a:rPr>
                        <a:t>Arduino</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1</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500</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latin typeface="Roboto"/>
                          <a:ea typeface="Roboto"/>
                          <a:cs typeface="Roboto"/>
                          <a:sym typeface="Roboto"/>
                        </a:rPr>
                        <a:t>NRF24L01 - 2.4G Wireless Transceiver Module</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1</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100</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latin typeface="Roboto"/>
                          <a:ea typeface="Roboto"/>
                          <a:cs typeface="Roboto"/>
                          <a:sym typeface="Roboto"/>
                        </a:rPr>
                        <a:t>Piezo Transducer</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2</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60</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latin typeface="Roboto"/>
                          <a:ea typeface="Roboto"/>
                          <a:cs typeface="Roboto"/>
                          <a:sym typeface="Roboto"/>
                        </a:rPr>
                        <a:t>1.0M Ohm Resistor</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2</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2</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latin typeface="Roboto"/>
                          <a:ea typeface="Roboto"/>
                          <a:cs typeface="Roboto"/>
                          <a:sym typeface="Roboto"/>
                        </a:rPr>
                        <a:t>Lithium Polymer Battery - 7.4v</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1</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1000</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latin typeface="Roboto"/>
                          <a:ea typeface="Roboto"/>
                          <a:cs typeface="Roboto"/>
                          <a:sym typeface="Roboto"/>
                        </a:rPr>
                        <a:t>Microphone</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1</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250</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latin typeface="Roboto"/>
                          <a:ea typeface="Roboto"/>
                          <a:cs typeface="Roboto"/>
                          <a:sym typeface="Roboto"/>
                        </a:rPr>
                        <a:t>Wires</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50</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latin typeface="Roboto"/>
                          <a:ea typeface="Roboto"/>
                          <a:cs typeface="Roboto"/>
                          <a:sym typeface="Roboto"/>
                        </a:rPr>
                        <a:t>Perforated Board</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2</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80</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rPr>
                        <a:t>Kevlar</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rgbClr val="FFFFFF"/>
                          </a:solidFill>
                        </a:rPr>
                        <a:t>1kg</a:t>
                      </a:r>
                      <a:endParaRPr sz="12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rgbClr val="FFFFFF"/>
                          </a:solidFill>
                        </a:rPr>
                        <a:t>600</a:t>
                      </a:r>
                      <a:endParaRPr sz="12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rPr>
                        <a:t>Foam</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1000</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rPr>
                        <a:t>Spring Plunger</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2</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200</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rPr>
                        <a:t>Miscellaneous</a:t>
                      </a:r>
                      <a:endParaRPr>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rgbClr val="FFFFFF"/>
                          </a:solidFill>
                        </a:rPr>
                        <a:t>500</a:t>
                      </a:r>
                      <a:endParaRPr>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2800">
                <a:tc>
                  <a:txBody>
                    <a:bodyPr/>
                    <a:lstStyle/>
                    <a:p>
                      <a:pPr indent="0" lvl="0" marL="0" rtl="0" algn="ctr">
                        <a:lnSpc>
                          <a:spcPct val="115000"/>
                        </a:lnSpc>
                        <a:spcBef>
                          <a:spcPts val="0"/>
                        </a:spcBef>
                        <a:spcAft>
                          <a:spcPts val="0"/>
                        </a:spcAft>
                        <a:buNone/>
                      </a:pPr>
                      <a:r>
                        <a:rPr lang="en">
                          <a:solidFill>
                            <a:srgbClr val="FFFFFF"/>
                          </a:solidFill>
                          <a:latin typeface="Roboto"/>
                          <a:ea typeface="Roboto"/>
                          <a:cs typeface="Roboto"/>
                          <a:sym typeface="Roboto"/>
                        </a:rPr>
                        <a:t>Total</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sz="1000">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a:solidFill>
                            <a:srgbClr val="FFFFFF"/>
                          </a:solidFill>
                        </a:rPr>
                        <a:t>40</a:t>
                      </a:r>
                      <a:r>
                        <a:rPr b="1" lang="en">
                          <a:solidFill>
                            <a:srgbClr val="FFFFFF"/>
                          </a:solidFill>
                        </a:rPr>
                        <a:t>42</a:t>
                      </a:r>
                      <a:endParaRPr b="1">
                        <a:solidFill>
                          <a:srgbClr val="FFFFFF"/>
                        </a:solidFill>
                      </a:endParaRPr>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 and Highlights</a:t>
            </a:r>
            <a:endParaRPr/>
          </a:p>
        </p:txBody>
      </p:sp>
      <p:sp>
        <p:nvSpPr>
          <p:cNvPr id="243" name="Google Shape;243;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3F3F3"/>
                </a:solidFill>
              </a:rPr>
              <a:t>Final Product is a Helmet for Military Purposes with these features:</a:t>
            </a:r>
            <a:endParaRPr>
              <a:solidFill>
                <a:srgbClr val="F3F3F3"/>
              </a:solidFill>
            </a:endParaRPr>
          </a:p>
          <a:p>
            <a:pPr indent="-342900" lvl="0" marL="457200" rtl="0" algn="l">
              <a:spcBef>
                <a:spcPts val="1600"/>
              </a:spcBef>
              <a:spcAft>
                <a:spcPts val="0"/>
              </a:spcAft>
              <a:buClr>
                <a:srgbClr val="F3F3F3"/>
              </a:buClr>
              <a:buSzPts val="1800"/>
              <a:buChar char="●"/>
            </a:pPr>
            <a:r>
              <a:rPr lang="en">
                <a:solidFill>
                  <a:srgbClr val="F3F3F3"/>
                </a:solidFill>
              </a:rPr>
              <a:t>Bone Conduction transmission of sound for clear hearing of commands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Acoustically Insulating Foam for high noise levels.</a:t>
            </a:r>
            <a:endParaRPr>
              <a:solidFill>
                <a:srgbClr val="F3F3F3"/>
              </a:solidFill>
            </a:endParaRPr>
          </a:p>
          <a:p>
            <a:pPr indent="-342900" lvl="0" marL="457200" rtl="0" algn="l">
              <a:spcBef>
                <a:spcPts val="0"/>
              </a:spcBef>
              <a:spcAft>
                <a:spcPts val="0"/>
              </a:spcAft>
              <a:buClr>
                <a:srgbClr val="F3F3F3"/>
              </a:buClr>
              <a:buSzPts val="1800"/>
              <a:buChar char="●"/>
            </a:pPr>
            <a:r>
              <a:rPr lang="en">
                <a:solidFill>
                  <a:srgbClr val="F3F3F3"/>
                </a:solidFill>
              </a:rPr>
              <a:t>Other features of helmet like bullet proofing etc.</a:t>
            </a:r>
            <a:endParaRPr>
              <a:solidFill>
                <a:srgbClr val="F3F3F3"/>
              </a:solidFill>
            </a:endParaRPr>
          </a:p>
          <a:p>
            <a:pPr indent="0" lvl="0" marL="0" rtl="0" algn="l">
              <a:spcBef>
                <a:spcPts val="1600"/>
              </a:spcBef>
              <a:spcAft>
                <a:spcPts val="0"/>
              </a:spcAft>
              <a:buNone/>
            </a:pPr>
            <a:r>
              <a:rPr lang="en">
                <a:solidFill>
                  <a:srgbClr val="F3F3F3"/>
                </a:solidFill>
              </a:rPr>
              <a:t>The main aim of the project was to incorporate bone conduction transmission in helmets.</a:t>
            </a:r>
            <a:endParaRPr>
              <a:solidFill>
                <a:srgbClr val="F3F3F3"/>
              </a:solidFill>
            </a:endParaRPr>
          </a:p>
          <a:p>
            <a:pPr indent="0" lvl="0" marL="0" rtl="0" algn="l">
              <a:spcBef>
                <a:spcPts val="1600"/>
              </a:spcBef>
              <a:spcAft>
                <a:spcPts val="1600"/>
              </a:spcAft>
              <a:buNone/>
            </a:pPr>
            <a:r>
              <a:t/>
            </a:r>
            <a:endParaRPr>
              <a:solidFill>
                <a:srgbClr val="F3F3F3"/>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Contribution</a:t>
            </a:r>
            <a:endParaRPr/>
          </a:p>
        </p:txBody>
      </p:sp>
      <p:graphicFrame>
        <p:nvGraphicFramePr>
          <p:cNvPr id="249" name="Google Shape;249;p36"/>
          <p:cNvGraphicFramePr/>
          <p:nvPr/>
        </p:nvGraphicFramePr>
        <p:xfrm>
          <a:off x="273300" y="2265575"/>
          <a:ext cx="3000000" cy="3000000"/>
        </p:xfrm>
        <a:graphic>
          <a:graphicData uri="http://schemas.openxmlformats.org/drawingml/2006/table">
            <a:tbl>
              <a:tblPr>
                <a:noFill/>
                <a:tableStyleId>{5579FCC4-9CC1-4C68-B91A-1139AB299765}</a:tableStyleId>
              </a:tblPr>
              <a:tblGrid>
                <a:gridCol w="1847075"/>
                <a:gridCol w="816425"/>
                <a:gridCol w="6030625"/>
              </a:tblGrid>
              <a:tr h="381000">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Atharv Kotwal</a:t>
                      </a:r>
                      <a:endParaRPr sz="900">
                        <a:solidFill>
                          <a:srgbClr val="F3F3F3"/>
                        </a:solidFill>
                      </a:endParaRPr>
                    </a:p>
                  </a:txBody>
                  <a:tcPr marT="91425" marB="91425" marR="91425" marL="91425"/>
                </a:tc>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25%</a:t>
                      </a:r>
                      <a:endParaRPr sz="900">
                        <a:solidFill>
                          <a:srgbClr val="F3F3F3"/>
                        </a:solidFill>
                      </a:endParaRPr>
                    </a:p>
                  </a:txBody>
                  <a:tcPr marT="91425" marB="91425" marR="91425" marL="91425"/>
                </a:tc>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Acoustic Simulations: Frequency, Applied Pressure, External Sound</a:t>
                      </a:r>
                      <a:endParaRPr sz="900">
                        <a:solidFill>
                          <a:srgbClr val="F3F3F3"/>
                        </a:solidFill>
                      </a:endParaRPr>
                    </a:p>
                  </a:txBody>
                  <a:tcPr marT="91425" marB="91425" marR="91425" marL="91425"/>
                </a:tc>
              </a:tr>
              <a:tr h="381000">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Manan Tayal</a:t>
                      </a:r>
                      <a:endParaRPr sz="900">
                        <a:solidFill>
                          <a:srgbClr val="F3F3F3"/>
                        </a:solidFill>
                      </a:endParaRPr>
                    </a:p>
                  </a:txBody>
                  <a:tcPr marT="91425" marB="91425" marR="91425" marL="91425"/>
                </a:tc>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25%</a:t>
                      </a:r>
                      <a:endParaRPr sz="900">
                        <a:solidFill>
                          <a:srgbClr val="F3F3F3"/>
                        </a:solidFill>
                      </a:endParaRPr>
                    </a:p>
                  </a:txBody>
                  <a:tcPr marT="91425" marB="91425" marR="91425" marL="91425"/>
                </a:tc>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Acoustic Insulation, Clamping force and </a:t>
                      </a:r>
                      <a:r>
                        <a:rPr lang="en" sz="1600">
                          <a:solidFill>
                            <a:srgbClr val="F3F3F3"/>
                          </a:solidFill>
                          <a:latin typeface="Average"/>
                          <a:ea typeface="Average"/>
                          <a:cs typeface="Average"/>
                          <a:sym typeface="Average"/>
                        </a:rPr>
                        <a:t>Electronic Circuit</a:t>
                      </a:r>
                      <a:endParaRPr sz="900">
                        <a:solidFill>
                          <a:srgbClr val="F3F3F3"/>
                        </a:solidFill>
                      </a:endParaRPr>
                    </a:p>
                  </a:txBody>
                  <a:tcPr marT="91425" marB="91425" marR="91425" marL="91425"/>
                </a:tc>
              </a:tr>
              <a:tr h="381000">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Amey Gohil</a:t>
                      </a:r>
                      <a:endParaRPr sz="900">
                        <a:solidFill>
                          <a:srgbClr val="F3F3F3"/>
                        </a:solidFill>
                      </a:endParaRPr>
                    </a:p>
                  </a:txBody>
                  <a:tcPr marT="91425" marB="91425" marR="91425" marL="91425"/>
                </a:tc>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25%</a:t>
                      </a:r>
                      <a:endParaRPr sz="900">
                        <a:solidFill>
                          <a:srgbClr val="F3F3F3"/>
                        </a:solidFill>
                      </a:endParaRPr>
                    </a:p>
                  </a:txBody>
                  <a:tcPr marT="91425" marB="91425" marR="91425" marL="91425"/>
                </a:tc>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CAD Modelling and Acoustic Insulation</a:t>
                      </a:r>
                      <a:endParaRPr sz="900">
                        <a:solidFill>
                          <a:srgbClr val="F3F3F3"/>
                        </a:solidFill>
                      </a:endParaRPr>
                    </a:p>
                  </a:txBody>
                  <a:tcPr marT="91425" marB="91425" marR="91425" marL="91425"/>
                </a:tc>
              </a:tr>
              <a:tr h="381000">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Milind Chandnani</a:t>
                      </a:r>
                      <a:endParaRPr sz="900">
                        <a:solidFill>
                          <a:srgbClr val="F3F3F3"/>
                        </a:solidFill>
                      </a:endParaRPr>
                    </a:p>
                  </a:txBody>
                  <a:tcPr marT="91425" marB="91425" marR="91425" marL="91425"/>
                </a:tc>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25%</a:t>
                      </a:r>
                      <a:endParaRPr sz="900">
                        <a:solidFill>
                          <a:srgbClr val="F3F3F3"/>
                        </a:solidFill>
                      </a:endParaRPr>
                    </a:p>
                  </a:txBody>
                  <a:tcPr marT="91425" marB="91425" marR="91425" marL="91425"/>
                </a:tc>
                <a:tc>
                  <a:txBody>
                    <a:bodyPr/>
                    <a:lstStyle/>
                    <a:p>
                      <a:pPr indent="0" lvl="0" marL="0" rtl="0" algn="l">
                        <a:spcBef>
                          <a:spcPts val="0"/>
                        </a:spcBef>
                        <a:spcAft>
                          <a:spcPts val="0"/>
                        </a:spcAft>
                        <a:buNone/>
                      </a:pPr>
                      <a:r>
                        <a:rPr lang="en" sz="1600">
                          <a:solidFill>
                            <a:srgbClr val="F3F3F3"/>
                          </a:solidFill>
                          <a:latin typeface="Average"/>
                          <a:ea typeface="Average"/>
                          <a:cs typeface="Average"/>
                          <a:sym typeface="Average"/>
                        </a:rPr>
                        <a:t>External Sounds Simulations and </a:t>
                      </a:r>
                      <a:r>
                        <a:rPr lang="en" sz="1600">
                          <a:solidFill>
                            <a:srgbClr val="F3F3F3"/>
                          </a:solidFill>
                          <a:latin typeface="Average"/>
                          <a:ea typeface="Average"/>
                          <a:cs typeface="Average"/>
                          <a:sym typeface="Average"/>
                        </a:rPr>
                        <a:t>Ansys Impact Analysis</a:t>
                      </a:r>
                      <a:endParaRPr sz="900">
                        <a:solidFill>
                          <a:srgbClr val="F3F3F3"/>
                        </a:solidFill>
                      </a:endParaRPr>
                    </a:p>
                  </a:txBody>
                  <a:tcPr marT="91425" marB="91425" marR="91425" marL="91425"/>
                </a:tc>
              </a:tr>
            </a:tbl>
          </a:graphicData>
        </a:graphic>
      </p:graphicFrame>
      <p:sp>
        <p:nvSpPr>
          <p:cNvPr id="250" name="Google Shape;250;p36"/>
          <p:cNvSpPr txBox="1"/>
          <p:nvPr/>
        </p:nvSpPr>
        <p:spPr>
          <a:xfrm>
            <a:off x="224925" y="1076425"/>
            <a:ext cx="8083200" cy="101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solidFill>
                  <a:srgbClr val="F3F3F3"/>
                </a:solidFill>
                <a:latin typeface="Average"/>
                <a:ea typeface="Average"/>
                <a:cs typeface="Average"/>
                <a:sym typeface="Average"/>
              </a:rPr>
              <a:t>Although all of us have worked collaboratively on this project and presentation,</a:t>
            </a:r>
            <a:r>
              <a:rPr lang="en" sz="1600">
                <a:solidFill>
                  <a:srgbClr val="F3F3F3"/>
                </a:solidFill>
                <a:latin typeface="Average"/>
                <a:ea typeface="Average"/>
                <a:cs typeface="Average"/>
                <a:sym typeface="Average"/>
              </a:rPr>
              <a:t> </a:t>
            </a:r>
            <a:r>
              <a:rPr lang="en" sz="1600">
                <a:solidFill>
                  <a:srgbClr val="F3F3F3"/>
                </a:solidFill>
                <a:latin typeface="Average"/>
                <a:ea typeface="Average"/>
                <a:cs typeface="Average"/>
                <a:sym typeface="Average"/>
              </a:rPr>
              <a:t>following are the </a:t>
            </a:r>
            <a:r>
              <a:rPr lang="en" sz="1600">
                <a:solidFill>
                  <a:srgbClr val="F3F3F3"/>
                </a:solidFill>
                <a:latin typeface="Average"/>
                <a:ea typeface="Average"/>
                <a:cs typeface="Average"/>
                <a:sym typeface="Average"/>
              </a:rPr>
              <a:t>leads of each part of the project. All the inferences and results were discussed and decided as a team. </a:t>
            </a:r>
            <a:endParaRPr sz="500">
              <a:solidFill>
                <a:srgbClr val="F3F3F3"/>
              </a:solidFill>
              <a:latin typeface="Average"/>
              <a:ea typeface="Average"/>
              <a:cs typeface="Average"/>
              <a:sym typeface="Averag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7"/>
          <p:cNvSpPr txBox="1"/>
          <p:nvPr/>
        </p:nvSpPr>
        <p:spPr>
          <a:xfrm>
            <a:off x="2713800" y="2083950"/>
            <a:ext cx="3716400" cy="97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5500">
                <a:solidFill>
                  <a:schemeClr val="dk2"/>
                </a:solidFill>
                <a:latin typeface="Average"/>
                <a:ea typeface="Average"/>
                <a:cs typeface="Average"/>
                <a:sym typeface="Average"/>
              </a:rPr>
              <a:t>Thank You</a:t>
            </a:r>
            <a:endParaRPr sz="5500">
              <a:solidFill>
                <a:schemeClr val="dk2"/>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 and Working Principle</a:t>
            </a:r>
            <a:endParaRPr/>
          </a:p>
        </p:txBody>
      </p:sp>
      <p:sp>
        <p:nvSpPr>
          <p:cNvPr id="73" name="Google Shape;73;p15"/>
          <p:cNvSpPr txBox="1"/>
          <p:nvPr>
            <p:ph idx="1" type="body"/>
          </p:nvPr>
        </p:nvSpPr>
        <p:spPr>
          <a:xfrm>
            <a:off x="311700" y="1011200"/>
            <a:ext cx="4854300" cy="27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EFEFEF"/>
                </a:solidFill>
              </a:rPr>
              <a:t>Human Auditory nerve, which takes audio signals from cochlea to the brain, is connected to the Organ of Corti in cochlea which is located on the basilar membrane. Therefore the displacement at the basilar membrane directly affects the sound we hear. This basilar membrane can be stimulated in 2 ways: Air Conduction and Bone Conduction.</a:t>
            </a:r>
            <a:endParaRPr sz="1600">
              <a:solidFill>
                <a:srgbClr val="EFEFEF"/>
              </a:solidFill>
            </a:endParaRPr>
          </a:p>
          <a:p>
            <a:pPr indent="0" lvl="0" marL="0" rtl="0" algn="l">
              <a:spcBef>
                <a:spcPts val="1600"/>
              </a:spcBef>
              <a:spcAft>
                <a:spcPts val="1600"/>
              </a:spcAft>
              <a:buNone/>
            </a:pPr>
            <a:r>
              <a:rPr lang="en" sz="1600">
                <a:solidFill>
                  <a:srgbClr val="EFEFEF"/>
                </a:solidFill>
              </a:rPr>
              <a:t>In Normal Hearing state, the stimulation on the basilar membrane is extremely low below 100 dB. </a:t>
            </a:r>
            <a:endParaRPr sz="1600">
              <a:solidFill>
                <a:srgbClr val="EFEFEF"/>
              </a:solidFill>
            </a:endParaRPr>
          </a:p>
        </p:txBody>
      </p:sp>
      <p:pic>
        <p:nvPicPr>
          <p:cNvPr id="74" name="Google Shape;74;p15"/>
          <p:cNvPicPr preferRelativeResize="0"/>
          <p:nvPr/>
        </p:nvPicPr>
        <p:blipFill>
          <a:blip r:embed="rId3">
            <a:alphaModFix/>
          </a:blip>
          <a:stretch>
            <a:fillRect/>
          </a:stretch>
        </p:blipFill>
        <p:spPr>
          <a:xfrm>
            <a:off x="5278849" y="573000"/>
            <a:ext cx="3553451" cy="2901525"/>
          </a:xfrm>
          <a:prstGeom prst="rect">
            <a:avLst/>
          </a:prstGeom>
          <a:noFill/>
          <a:ln>
            <a:noFill/>
          </a:ln>
        </p:spPr>
      </p:pic>
      <p:sp>
        <p:nvSpPr>
          <p:cNvPr id="75" name="Google Shape;75;p15"/>
          <p:cNvSpPr txBox="1"/>
          <p:nvPr>
            <p:ph idx="1" type="body"/>
          </p:nvPr>
        </p:nvSpPr>
        <p:spPr>
          <a:xfrm>
            <a:off x="311700" y="3925275"/>
            <a:ext cx="8520600" cy="95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EFEFEF"/>
                </a:solidFill>
              </a:rPr>
              <a:t>Above 100 dB we can hear the sound even if we close our ears using ear plugs which is due to bone conduction. </a:t>
            </a:r>
            <a:endParaRPr sz="1600">
              <a:solidFill>
                <a:srgbClr val="EFEFE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 and Working Principle</a:t>
            </a:r>
            <a:endParaRPr/>
          </a:p>
        </p:txBody>
      </p:sp>
      <p:sp>
        <p:nvSpPr>
          <p:cNvPr id="81" name="Google Shape;81;p16"/>
          <p:cNvSpPr txBox="1"/>
          <p:nvPr>
            <p:ph idx="1" type="body"/>
          </p:nvPr>
        </p:nvSpPr>
        <p:spPr>
          <a:xfrm>
            <a:off x="311700" y="1101450"/>
            <a:ext cx="3624900" cy="346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EFEFEF"/>
                </a:solidFill>
              </a:rPr>
              <a:t>A person's voice sounds different to them when it is recorded and played back.</a:t>
            </a:r>
            <a:endParaRPr sz="1600">
              <a:solidFill>
                <a:srgbClr val="EFEFEF"/>
              </a:solidFill>
            </a:endParaRPr>
          </a:p>
          <a:p>
            <a:pPr indent="0" lvl="0" marL="0" rtl="0" algn="l">
              <a:spcBef>
                <a:spcPts val="1600"/>
              </a:spcBef>
              <a:spcAft>
                <a:spcPts val="0"/>
              </a:spcAft>
              <a:buNone/>
            </a:pPr>
            <a:r>
              <a:rPr lang="en" sz="1600">
                <a:solidFill>
                  <a:srgbClr val="EFEFEF"/>
                </a:solidFill>
              </a:rPr>
              <a:t>Advantage to audiologists - Through bone conduction many problems with the ear canal, the tympanic membrane or ossicles can be suspected.</a:t>
            </a:r>
            <a:endParaRPr sz="1600">
              <a:solidFill>
                <a:srgbClr val="EFEFEF"/>
              </a:solidFill>
            </a:endParaRPr>
          </a:p>
          <a:p>
            <a:pPr indent="0" lvl="0" marL="0" rtl="0" algn="l">
              <a:spcBef>
                <a:spcPts val="1600"/>
              </a:spcBef>
              <a:spcAft>
                <a:spcPts val="1600"/>
              </a:spcAft>
              <a:buNone/>
            </a:pPr>
            <a:r>
              <a:t/>
            </a:r>
            <a:endParaRPr sz="1600">
              <a:solidFill>
                <a:srgbClr val="EFEFEF"/>
              </a:solidFill>
            </a:endParaRPr>
          </a:p>
        </p:txBody>
      </p:sp>
      <p:pic>
        <p:nvPicPr>
          <p:cNvPr id="82" name="Google Shape;82;p16"/>
          <p:cNvPicPr preferRelativeResize="0"/>
          <p:nvPr/>
        </p:nvPicPr>
        <p:blipFill>
          <a:blip r:embed="rId3">
            <a:alphaModFix/>
          </a:blip>
          <a:stretch>
            <a:fillRect/>
          </a:stretch>
        </p:blipFill>
        <p:spPr>
          <a:xfrm>
            <a:off x="3789950" y="1161450"/>
            <a:ext cx="5193300" cy="2820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1593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Acoustic Simulations: Objectives</a:t>
            </a:r>
            <a:endParaRPr/>
          </a:p>
        </p:txBody>
      </p:sp>
      <p:sp>
        <p:nvSpPr>
          <p:cNvPr id="88" name="Google Shape;88;p17"/>
          <p:cNvSpPr txBox="1"/>
          <p:nvPr>
            <p:ph idx="1" type="body"/>
          </p:nvPr>
        </p:nvSpPr>
        <p:spPr>
          <a:xfrm>
            <a:off x="276000" y="1159775"/>
            <a:ext cx="8458200" cy="24486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EFEFEF"/>
              </a:buClr>
              <a:buSzPts val="1800"/>
              <a:buFont typeface="Roboto Medium"/>
              <a:buChar char="●"/>
            </a:pPr>
            <a:r>
              <a:rPr lang="en">
                <a:solidFill>
                  <a:srgbClr val="EFEFEF"/>
                </a:solidFill>
                <a:latin typeface="Roboto Medium"/>
                <a:ea typeface="Roboto Medium"/>
                <a:cs typeface="Roboto Medium"/>
                <a:sym typeface="Roboto Medium"/>
              </a:rPr>
              <a:t>Selecting Operating Frequency Range</a:t>
            </a:r>
            <a:endParaRPr>
              <a:solidFill>
                <a:srgbClr val="EFEFEF"/>
              </a:solidFill>
              <a:latin typeface="Roboto Medium"/>
              <a:ea typeface="Roboto Medium"/>
              <a:cs typeface="Roboto Medium"/>
              <a:sym typeface="Roboto Medium"/>
            </a:endParaRPr>
          </a:p>
          <a:p>
            <a:pPr indent="-342900" lvl="0" marL="457200" rtl="0" algn="l">
              <a:lnSpc>
                <a:spcPct val="150000"/>
              </a:lnSpc>
              <a:spcBef>
                <a:spcPts val="0"/>
              </a:spcBef>
              <a:spcAft>
                <a:spcPts val="0"/>
              </a:spcAft>
              <a:buClr>
                <a:srgbClr val="EFEFEF"/>
              </a:buClr>
              <a:buSzPts val="1800"/>
              <a:buFont typeface="Roboto Medium"/>
              <a:buChar char="●"/>
            </a:pPr>
            <a:r>
              <a:rPr lang="en">
                <a:solidFill>
                  <a:srgbClr val="EFEFEF"/>
                </a:solidFill>
                <a:latin typeface="Roboto Medium"/>
                <a:ea typeface="Roboto Medium"/>
                <a:cs typeface="Roboto Medium"/>
                <a:sym typeface="Roboto Medium"/>
              </a:rPr>
              <a:t>Calculating the Clamping Force of Transducer</a:t>
            </a:r>
            <a:endParaRPr>
              <a:solidFill>
                <a:srgbClr val="EFEFEF"/>
              </a:solidFill>
              <a:latin typeface="Roboto Medium"/>
              <a:ea typeface="Roboto Medium"/>
              <a:cs typeface="Roboto Medium"/>
              <a:sym typeface="Roboto Medium"/>
            </a:endParaRPr>
          </a:p>
          <a:p>
            <a:pPr indent="-342900" lvl="0" marL="457200" rtl="0" algn="l">
              <a:lnSpc>
                <a:spcPct val="150000"/>
              </a:lnSpc>
              <a:spcBef>
                <a:spcPts val="0"/>
              </a:spcBef>
              <a:spcAft>
                <a:spcPts val="0"/>
              </a:spcAft>
              <a:buClr>
                <a:srgbClr val="EFEFEF"/>
              </a:buClr>
              <a:buSzPts val="1800"/>
              <a:buFont typeface="Roboto"/>
              <a:buChar char="●"/>
            </a:pPr>
            <a:r>
              <a:rPr lang="en">
                <a:solidFill>
                  <a:srgbClr val="EFEFEF"/>
                </a:solidFill>
                <a:latin typeface="Roboto Medium"/>
                <a:ea typeface="Roboto Medium"/>
                <a:cs typeface="Roboto Medium"/>
                <a:sym typeface="Roboto Medium"/>
              </a:rPr>
              <a:t>E</a:t>
            </a:r>
            <a:r>
              <a:rPr lang="en">
                <a:solidFill>
                  <a:srgbClr val="EFEFEF"/>
                </a:solidFill>
                <a:latin typeface="Roboto Medium"/>
                <a:ea typeface="Roboto Medium"/>
                <a:cs typeface="Roboto Medium"/>
                <a:sym typeface="Roboto Medium"/>
              </a:rPr>
              <a:t>ffect of External Sound on Displacement at Cochlear End</a:t>
            </a:r>
            <a:endParaRPr>
              <a:solidFill>
                <a:srgbClr val="EFEFEF"/>
              </a:solidFill>
              <a:latin typeface="Roboto Medium"/>
              <a:ea typeface="Roboto Medium"/>
              <a:cs typeface="Roboto Medium"/>
              <a:sym typeface="Roboto Medium"/>
            </a:endParaRPr>
          </a:p>
          <a:p>
            <a:pPr indent="-342900" lvl="0" marL="457200" rtl="0" algn="l">
              <a:lnSpc>
                <a:spcPct val="150000"/>
              </a:lnSpc>
              <a:spcBef>
                <a:spcPts val="0"/>
              </a:spcBef>
              <a:spcAft>
                <a:spcPts val="0"/>
              </a:spcAft>
              <a:buClr>
                <a:srgbClr val="EFEFEF"/>
              </a:buClr>
              <a:buSzPts val="1800"/>
              <a:buFont typeface="Roboto Medium"/>
              <a:buChar char="●"/>
            </a:pPr>
            <a:r>
              <a:rPr lang="en">
                <a:solidFill>
                  <a:srgbClr val="EFEFEF"/>
                </a:solidFill>
                <a:latin typeface="Roboto Medium"/>
                <a:ea typeface="Roboto Medium"/>
                <a:cs typeface="Roboto Medium"/>
                <a:sym typeface="Roboto Medium"/>
              </a:rPr>
              <a:t>Calculating Transmission Loss within materials to be used in helmet for attenuating high Sound Pressure Level noises</a:t>
            </a:r>
            <a:endParaRPr>
              <a:solidFill>
                <a:srgbClr val="EFEFEF"/>
              </a:solidFill>
              <a:latin typeface="Roboto Medium"/>
              <a:ea typeface="Roboto Medium"/>
              <a:cs typeface="Roboto Medium"/>
              <a:sym typeface="Roboto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1593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Acoustic Simulations: Modelling</a:t>
            </a:r>
            <a:endParaRPr/>
          </a:p>
        </p:txBody>
      </p:sp>
      <p:pic>
        <p:nvPicPr>
          <p:cNvPr id="94" name="Google Shape;94;p18"/>
          <p:cNvPicPr preferRelativeResize="0"/>
          <p:nvPr/>
        </p:nvPicPr>
        <p:blipFill>
          <a:blip r:embed="rId3">
            <a:alphaModFix/>
          </a:blip>
          <a:stretch>
            <a:fillRect/>
          </a:stretch>
        </p:blipFill>
        <p:spPr>
          <a:xfrm>
            <a:off x="7257900" y="0"/>
            <a:ext cx="1542792" cy="2051675"/>
          </a:xfrm>
          <a:prstGeom prst="rect">
            <a:avLst/>
          </a:prstGeom>
          <a:noFill/>
          <a:ln>
            <a:noFill/>
          </a:ln>
        </p:spPr>
      </p:pic>
      <p:pic>
        <p:nvPicPr>
          <p:cNvPr id="95" name="Google Shape;95;p18"/>
          <p:cNvPicPr preferRelativeResize="0"/>
          <p:nvPr/>
        </p:nvPicPr>
        <p:blipFill>
          <a:blip r:embed="rId4">
            <a:alphaModFix/>
          </a:blip>
          <a:stretch>
            <a:fillRect/>
          </a:stretch>
        </p:blipFill>
        <p:spPr>
          <a:xfrm>
            <a:off x="5493275" y="2051675"/>
            <a:ext cx="3307425" cy="3032575"/>
          </a:xfrm>
          <a:prstGeom prst="rect">
            <a:avLst/>
          </a:prstGeom>
          <a:noFill/>
          <a:ln>
            <a:noFill/>
          </a:ln>
        </p:spPr>
      </p:pic>
      <p:sp>
        <p:nvSpPr>
          <p:cNvPr id="96" name="Google Shape;96;p18"/>
          <p:cNvSpPr txBox="1"/>
          <p:nvPr>
            <p:ph idx="1" type="body"/>
          </p:nvPr>
        </p:nvSpPr>
        <p:spPr>
          <a:xfrm>
            <a:off x="265950" y="899100"/>
            <a:ext cx="4940400" cy="3077400"/>
          </a:xfrm>
          <a:prstGeom prst="rect">
            <a:avLst/>
          </a:prstGeom>
        </p:spPr>
        <p:txBody>
          <a:bodyPr anchorCtr="0" anchor="t" bIns="91425" lIns="91425" spcFirstLastPara="1" rIns="91425" wrap="square" tIns="91425">
            <a:noAutofit/>
          </a:bodyPr>
          <a:lstStyle/>
          <a:p>
            <a:pPr indent="0" lvl="0" marL="0" rtl="0" algn="l">
              <a:lnSpc>
                <a:spcPct val="50000"/>
              </a:lnSpc>
              <a:spcBef>
                <a:spcPts val="0"/>
              </a:spcBef>
              <a:spcAft>
                <a:spcPts val="0"/>
              </a:spcAft>
              <a:buNone/>
            </a:pPr>
            <a:r>
              <a:rPr b="1" lang="en" u="sng">
                <a:solidFill>
                  <a:srgbClr val="F3F3F3"/>
                </a:solidFill>
                <a:latin typeface="Roboto"/>
                <a:ea typeface="Roboto"/>
                <a:cs typeface="Roboto"/>
                <a:sym typeface="Roboto"/>
              </a:rPr>
              <a:t>Approximating Skull as Sphere:</a:t>
            </a:r>
            <a:endParaRPr b="1" u="sng">
              <a:solidFill>
                <a:srgbClr val="F3F3F3"/>
              </a:solidFill>
              <a:latin typeface="Roboto"/>
              <a:ea typeface="Roboto"/>
              <a:cs typeface="Roboto"/>
              <a:sym typeface="Roboto"/>
            </a:endParaRPr>
          </a:p>
          <a:p>
            <a:pPr indent="0" lvl="0" marL="0" rtl="0" algn="l">
              <a:lnSpc>
                <a:spcPct val="50000"/>
              </a:lnSpc>
              <a:spcBef>
                <a:spcPts val="1600"/>
              </a:spcBef>
              <a:spcAft>
                <a:spcPts val="0"/>
              </a:spcAft>
              <a:buNone/>
            </a:pPr>
            <a:r>
              <a:t/>
            </a:r>
            <a:endParaRPr b="1">
              <a:solidFill>
                <a:srgbClr val="F3F3F3"/>
              </a:solidFill>
              <a:latin typeface="Roboto"/>
              <a:ea typeface="Roboto"/>
              <a:cs typeface="Roboto"/>
              <a:sym typeface="Roboto"/>
            </a:endParaRPr>
          </a:p>
          <a:p>
            <a:pPr indent="0" lvl="0" marL="0" rtl="0" algn="l">
              <a:lnSpc>
                <a:spcPct val="50000"/>
              </a:lnSpc>
              <a:spcBef>
                <a:spcPts val="1600"/>
              </a:spcBef>
              <a:spcAft>
                <a:spcPts val="0"/>
              </a:spcAft>
              <a:buNone/>
            </a:pPr>
            <a:r>
              <a:rPr b="1" lang="en" sz="1500">
                <a:solidFill>
                  <a:srgbClr val="F3F3F3"/>
                </a:solidFill>
                <a:latin typeface="Roboto"/>
                <a:ea typeface="Roboto"/>
                <a:cs typeface="Roboto"/>
                <a:sym typeface="Roboto"/>
              </a:rPr>
              <a:t>Bone Properties: </a:t>
            </a:r>
            <a:endParaRPr b="1" sz="1500">
              <a:solidFill>
                <a:srgbClr val="F3F3F3"/>
              </a:solidFill>
              <a:latin typeface="Roboto"/>
              <a:ea typeface="Roboto"/>
              <a:cs typeface="Roboto"/>
              <a:sym typeface="Roboto"/>
            </a:endParaRPr>
          </a:p>
          <a:p>
            <a:pPr indent="0" lvl="0" marL="0" rtl="0" algn="l">
              <a:lnSpc>
                <a:spcPct val="50000"/>
              </a:lnSpc>
              <a:spcBef>
                <a:spcPts val="1600"/>
              </a:spcBef>
              <a:spcAft>
                <a:spcPts val="0"/>
              </a:spcAft>
              <a:buNone/>
            </a:pPr>
            <a:r>
              <a:t/>
            </a:r>
            <a:endParaRPr b="1" sz="1500">
              <a:solidFill>
                <a:srgbClr val="F3F3F3"/>
              </a:solidFill>
              <a:latin typeface="Roboto"/>
              <a:ea typeface="Roboto"/>
              <a:cs typeface="Roboto"/>
              <a:sym typeface="Roboto"/>
            </a:endParaRPr>
          </a:p>
          <a:p>
            <a:pPr indent="0" lvl="0" marL="0" rtl="0" algn="l">
              <a:lnSpc>
                <a:spcPct val="50000"/>
              </a:lnSpc>
              <a:spcBef>
                <a:spcPts val="1600"/>
              </a:spcBef>
              <a:spcAft>
                <a:spcPts val="0"/>
              </a:spcAft>
              <a:buNone/>
            </a:pPr>
            <a:r>
              <a:t/>
            </a:r>
            <a:endParaRPr b="1" sz="1500">
              <a:solidFill>
                <a:srgbClr val="F3F3F3"/>
              </a:solidFill>
              <a:latin typeface="Roboto"/>
              <a:ea typeface="Roboto"/>
              <a:cs typeface="Roboto"/>
              <a:sym typeface="Roboto"/>
            </a:endParaRPr>
          </a:p>
          <a:p>
            <a:pPr indent="0" lvl="0" marL="0" rtl="0" algn="l">
              <a:lnSpc>
                <a:spcPct val="50000"/>
              </a:lnSpc>
              <a:spcBef>
                <a:spcPts val="1600"/>
              </a:spcBef>
              <a:spcAft>
                <a:spcPts val="0"/>
              </a:spcAft>
              <a:buNone/>
            </a:pPr>
            <a:r>
              <a:t/>
            </a:r>
            <a:endParaRPr b="1" sz="1500">
              <a:solidFill>
                <a:srgbClr val="F3F3F3"/>
              </a:solidFill>
              <a:latin typeface="Roboto"/>
              <a:ea typeface="Roboto"/>
              <a:cs typeface="Roboto"/>
              <a:sym typeface="Roboto"/>
            </a:endParaRPr>
          </a:p>
          <a:p>
            <a:pPr indent="0" lvl="0" marL="0" rtl="0" algn="l">
              <a:lnSpc>
                <a:spcPct val="50000"/>
              </a:lnSpc>
              <a:spcBef>
                <a:spcPts val="1600"/>
              </a:spcBef>
              <a:spcAft>
                <a:spcPts val="1600"/>
              </a:spcAft>
              <a:buNone/>
            </a:pPr>
            <a:r>
              <a:rPr b="1" lang="en" sz="1500">
                <a:solidFill>
                  <a:srgbClr val="F3F3F3"/>
                </a:solidFill>
                <a:latin typeface="Roboto"/>
                <a:ea typeface="Roboto"/>
                <a:cs typeface="Roboto"/>
                <a:sym typeface="Roboto"/>
              </a:rPr>
              <a:t>Skull Dimensions:</a:t>
            </a:r>
            <a:endParaRPr b="1" sz="1500">
              <a:solidFill>
                <a:srgbClr val="F3F3F3"/>
              </a:solidFill>
              <a:latin typeface="Roboto"/>
              <a:ea typeface="Roboto"/>
              <a:cs typeface="Roboto"/>
              <a:sym typeface="Roboto"/>
            </a:endParaRPr>
          </a:p>
        </p:txBody>
      </p:sp>
      <p:pic>
        <p:nvPicPr>
          <p:cNvPr id="97" name="Google Shape;97;p18"/>
          <p:cNvPicPr preferRelativeResize="0"/>
          <p:nvPr/>
        </p:nvPicPr>
        <p:blipFill>
          <a:blip r:embed="rId5">
            <a:alphaModFix/>
          </a:blip>
          <a:stretch>
            <a:fillRect/>
          </a:stretch>
        </p:blipFill>
        <p:spPr>
          <a:xfrm>
            <a:off x="5493270" y="0"/>
            <a:ext cx="1800280" cy="2051675"/>
          </a:xfrm>
          <a:prstGeom prst="rect">
            <a:avLst/>
          </a:prstGeom>
          <a:noFill/>
          <a:ln>
            <a:noFill/>
          </a:ln>
        </p:spPr>
      </p:pic>
      <p:graphicFrame>
        <p:nvGraphicFramePr>
          <p:cNvPr id="98" name="Google Shape;98;p18"/>
          <p:cNvGraphicFramePr/>
          <p:nvPr/>
        </p:nvGraphicFramePr>
        <p:xfrm>
          <a:off x="2026275" y="1444600"/>
          <a:ext cx="3000000" cy="3000000"/>
        </p:xfrm>
        <a:graphic>
          <a:graphicData uri="http://schemas.openxmlformats.org/drawingml/2006/table">
            <a:tbl>
              <a:tblPr>
                <a:noFill/>
                <a:tableStyleId>{4A60DDDD-ED6B-424A-B0DE-2645E8890145}</a:tableStyleId>
              </a:tblPr>
              <a:tblGrid>
                <a:gridCol w="1885950"/>
                <a:gridCol w="1093525"/>
              </a:tblGrid>
              <a:tr h="12700">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Young’s Modulus E</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7300 MPa</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12700">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Density</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870 kg/m</a:t>
                      </a:r>
                      <a:r>
                        <a:rPr baseline="30000" lang="en">
                          <a:solidFill>
                            <a:srgbClr val="F3F3F3"/>
                          </a:solidFill>
                          <a:latin typeface="Times New Roman"/>
                          <a:ea typeface="Times New Roman"/>
                          <a:cs typeface="Times New Roman"/>
                          <a:sym typeface="Times New Roman"/>
                        </a:rPr>
                        <a:t>3</a:t>
                      </a:r>
                      <a:endParaRPr baseline="30000">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12700">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Poisson Ratio</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0.3</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bl>
          </a:graphicData>
        </a:graphic>
      </p:graphicFrame>
      <p:graphicFrame>
        <p:nvGraphicFramePr>
          <p:cNvPr id="99" name="Google Shape;99;p18"/>
          <p:cNvGraphicFramePr/>
          <p:nvPr/>
        </p:nvGraphicFramePr>
        <p:xfrm>
          <a:off x="2026275" y="2635650"/>
          <a:ext cx="3000000" cy="3000000"/>
        </p:xfrm>
        <a:graphic>
          <a:graphicData uri="http://schemas.openxmlformats.org/drawingml/2006/table">
            <a:tbl>
              <a:tblPr>
                <a:noFill/>
                <a:tableStyleId>{4A60DDDD-ED6B-424A-B0DE-2645E8890145}</a:tableStyleId>
              </a:tblPr>
              <a:tblGrid>
                <a:gridCol w="1885950"/>
                <a:gridCol w="1093525"/>
              </a:tblGrid>
              <a:tr h="12700">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Skull Thickness</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7.5 mm</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12700">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Skull Diameter</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25 cm</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12700">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Cochlear bone length</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7 cm</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328275">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Cochlear bone diameter</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3 cm</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328275">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Ear Canal Length</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3 cm</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328275">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Ear Canal diameter</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8 mm</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328275">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Transducer Area</a:t>
                      </a:r>
                      <a:endParaRPr>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3F3F3"/>
                          </a:solidFill>
                          <a:latin typeface="Times New Roman"/>
                          <a:ea typeface="Times New Roman"/>
                          <a:cs typeface="Times New Roman"/>
                          <a:sym typeface="Times New Roman"/>
                        </a:rPr>
                        <a:t>2.5 * 2.5 cm</a:t>
                      </a:r>
                      <a:r>
                        <a:rPr baseline="30000" lang="en">
                          <a:solidFill>
                            <a:srgbClr val="F3F3F3"/>
                          </a:solidFill>
                          <a:latin typeface="Times New Roman"/>
                          <a:ea typeface="Times New Roman"/>
                          <a:cs typeface="Times New Roman"/>
                          <a:sym typeface="Times New Roman"/>
                        </a:rPr>
                        <a:t>2</a:t>
                      </a:r>
                      <a:endParaRPr baseline="30000">
                        <a:solidFill>
                          <a:srgbClr val="F3F3F3"/>
                        </a:solidFill>
                        <a:latin typeface="Times New Roman"/>
                        <a:ea typeface="Times New Roman"/>
                        <a:cs typeface="Times New Roman"/>
                        <a:sym typeface="Times New Roman"/>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1593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Acoustic Simulations: Model Validation</a:t>
            </a:r>
            <a:endParaRPr/>
          </a:p>
          <a:p>
            <a:pPr indent="0" lvl="0" marL="0" rtl="0" algn="l">
              <a:spcBef>
                <a:spcPts val="0"/>
              </a:spcBef>
              <a:spcAft>
                <a:spcPts val="0"/>
              </a:spcAft>
              <a:buNone/>
            </a:pPr>
            <a:r>
              <a:t/>
            </a:r>
            <a:endParaRPr/>
          </a:p>
        </p:txBody>
      </p:sp>
      <p:sp>
        <p:nvSpPr>
          <p:cNvPr id="105" name="Google Shape;105;p19"/>
          <p:cNvSpPr txBox="1"/>
          <p:nvPr>
            <p:ph idx="1" type="body"/>
          </p:nvPr>
        </p:nvSpPr>
        <p:spPr>
          <a:xfrm>
            <a:off x="311700" y="789125"/>
            <a:ext cx="6640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3F3F3"/>
                </a:solidFill>
              </a:rPr>
              <a:t>Model is Validated by giving a point load of 1 N and comparing with literature the frequency response of mechanical impedance (force/velocity)</a:t>
            </a:r>
            <a:endParaRPr>
              <a:solidFill>
                <a:srgbClr val="F3F3F3"/>
              </a:solidFill>
            </a:endParaRPr>
          </a:p>
          <a:p>
            <a:pPr indent="0" lvl="0" marL="0" rtl="0" algn="l">
              <a:spcBef>
                <a:spcPts val="1600"/>
              </a:spcBef>
              <a:spcAft>
                <a:spcPts val="1600"/>
              </a:spcAft>
              <a:buNone/>
            </a:pPr>
            <a:r>
              <a:rPr lang="en">
                <a:solidFill>
                  <a:srgbClr val="F3F3F3"/>
                </a:solidFill>
              </a:rPr>
              <a:t>		Literature							Model</a:t>
            </a:r>
            <a:endParaRPr>
              <a:solidFill>
                <a:srgbClr val="F3F3F3"/>
              </a:solidFill>
            </a:endParaRPr>
          </a:p>
        </p:txBody>
      </p:sp>
      <p:pic>
        <p:nvPicPr>
          <p:cNvPr id="106" name="Google Shape;106;p19"/>
          <p:cNvPicPr preferRelativeResize="0"/>
          <p:nvPr/>
        </p:nvPicPr>
        <p:blipFill>
          <a:blip r:embed="rId3">
            <a:alphaModFix/>
          </a:blip>
          <a:stretch>
            <a:fillRect/>
          </a:stretch>
        </p:blipFill>
        <p:spPr>
          <a:xfrm>
            <a:off x="311700" y="2314075"/>
            <a:ext cx="3483050" cy="2768800"/>
          </a:xfrm>
          <a:prstGeom prst="rect">
            <a:avLst/>
          </a:prstGeom>
          <a:noFill/>
          <a:ln>
            <a:noFill/>
          </a:ln>
        </p:spPr>
      </p:pic>
      <p:pic>
        <p:nvPicPr>
          <p:cNvPr id="107" name="Google Shape;107;p19"/>
          <p:cNvPicPr preferRelativeResize="0"/>
          <p:nvPr/>
        </p:nvPicPr>
        <p:blipFill>
          <a:blip r:embed="rId4">
            <a:alphaModFix/>
          </a:blip>
          <a:stretch>
            <a:fillRect/>
          </a:stretch>
        </p:blipFill>
        <p:spPr>
          <a:xfrm>
            <a:off x="4536050" y="2314075"/>
            <a:ext cx="4220386" cy="2768800"/>
          </a:xfrm>
          <a:prstGeom prst="rect">
            <a:avLst/>
          </a:prstGeom>
          <a:noFill/>
          <a:ln>
            <a:noFill/>
          </a:ln>
        </p:spPr>
      </p:pic>
      <p:pic>
        <p:nvPicPr>
          <p:cNvPr id="108" name="Google Shape;108;p19"/>
          <p:cNvPicPr preferRelativeResize="0"/>
          <p:nvPr/>
        </p:nvPicPr>
        <p:blipFill>
          <a:blip r:embed="rId5">
            <a:alphaModFix/>
          </a:blip>
          <a:stretch>
            <a:fillRect/>
          </a:stretch>
        </p:blipFill>
        <p:spPr>
          <a:xfrm>
            <a:off x="6807550" y="0"/>
            <a:ext cx="2336450" cy="2142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1593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Acoustic Simulations: Frequency Selection</a:t>
            </a:r>
            <a:endParaRPr/>
          </a:p>
          <a:p>
            <a:pPr indent="0" lvl="0" marL="0" rtl="0" algn="l">
              <a:spcBef>
                <a:spcPts val="0"/>
              </a:spcBef>
              <a:spcAft>
                <a:spcPts val="0"/>
              </a:spcAft>
              <a:buNone/>
            </a:pPr>
            <a:r>
              <a:t/>
            </a:r>
            <a:endParaRPr/>
          </a:p>
        </p:txBody>
      </p:sp>
      <p:sp>
        <p:nvSpPr>
          <p:cNvPr id="114" name="Google Shape;114;p20"/>
          <p:cNvSpPr txBox="1"/>
          <p:nvPr>
            <p:ph idx="1" type="body"/>
          </p:nvPr>
        </p:nvSpPr>
        <p:spPr>
          <a:xfrm>
            <a:off x="311700" y="1152475"/>
            <a:ext cx="5306700" cy="3698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500">
                <a:solidFill>
                  <a:srgbClr val="F3F3F3"/>
                </a:solidFill>
                <a:latin typeface="Roboto"/>
                <a:ea typeface="Roboto"/>
                <a:cs typeface="Roboto"/>
                <a:sym typeface="Roboto"/>
              </a:rPr>
              <a:t>Fr</a:t>
            </a:r>
            <a:r>
              <a:rPr b="1" lang="en" sz="1500">
                <a:solidFill>
                  <a:srgbClr val="F3F3F3"/>
                </a:solidFill>
                <a:latin typeface="Roboto"/>
                <a:ea typeface="Roboto"/>
                <a:cs typeface="Roboto"/>
                <a:sym typeface="Roboto"/>
              </a:rPr>
              <a:t>equency Range</a:t>
            </a:r>
            <a:r>
              <a:rPr lang="en" sz="1500">
                <a:solidFill>
                  <a:srgbClr val="F3F3F3"/>
                </a:solidFill>
                <a:latin typeface="Roboto"/>
                <a:ea typeface="Roboto"/>
                <a:cs typeface="Roboto"/>
                <a:sym typeface="Roboto"/>
              </a:rPr>
              <a:t>: 50 - 5000 Hz</a:t>
            </a:r>
            <a:endParaRPr sz="1500">
              <a:solidFill>
                <a:srgbClr val="F3F3F3"/>
              </a:solidFill>
              <a:latin typeface="Roboto"/>
              <a:ea typeface="Roboto"/>
              <a:cs typeface="Roboto"/>
              <a:sym typeface="Roboto"/>
            </a:endParaRPr>
          </a:p>
          <a:p>
            <a:pPr indent="0" lvl="0" marL="0" rtl="0" algn="just">
              <a:spcBef>
                <a:spcPts val="0"/>
              </a:spcBef>
              <a:spcAft>
                <a:spcPts val="0"/>
              </a:spcAft>
              <a:buNone/>
            </a:pPr>
            <a:r>
              <a:rPr b="1" lang="en" sz="1500">
                <a:solidFill>
                  <a:srgbClr val="F3F3F3"/>
                </a:solidFill>
                <a:latin typeface="Roboto"/>
                <a:ea typeface="Roboto"/>
                <a:cs typeface="Roboto"/>
                <a:sym typeface="Roboto"/>
              </a:rPr>
              <a:t>Load</a:t>
            </a:r>
            <a:r>
              <a:rPr lang="en" sz="1500">
                <a:solidFill>
                  <a:srgbClr val="F3F3F3"/>
                </a:solidFill>
                <a:latin typeface="Roboto"/>
                <a:ea typeface="Roboto"/>
                <a:cs typeface="Roboto"/>
                <a:sym typeface="Roboto"/>
              </a:rPr>
              <a:t>:	 0.01 N</a:t>
            </a:r>
            <a:endParaRPr sz="1500">
              <a:solidFill>
                <a:srgbClr val="F3F3F3"/>
              </a:solidFill>
              <a:latin typeface="Roboto"/>
              <a:ea typeface="Roboto"/>
              <a:cs typeface="Roboto"/>
              <a:sym typeface="Roboto"/>
            </a:endParaRPr>
          </a:p>
          <a:p>
            <a:pPr indent="0" lvl="0" marL="0" rtl="0" algn="just">
              <a:spcBef>
                <a:spcPts val="0"/>
              </a:spcBef>
              <a:spcAft>
                <a:spcPts val="0"/>
              </a:spcAft>
              <a:buNone/>
            </a:pPr>
            <a:r>
              <a:rPr b="1" lang="en" sz="1500">
                <a:solidFill>
                  <a:srgbClr val="F3F3F3"/>
                </a:solidFill>
                <a:latin typeface="Roboto"/>
                <a:ea typeface="Roboto"/>
                <a:cs typeface="Roboto"/>
                <a:sym typeface="Roboto"/>
              </a:rPr>
              <a:t>Transducer Area</a:t>
            </a:r>
            <a:r>
              <a:rPr lang="en" sz="1500">
                <a:solidFill>
                  <a:srgbClr val="F3F3F3"/>
                </a:solidFill>
                <a:latin typeface="Roboto"/>
                <a:ea typeface="Roboto"/>
                <a:cs typeface="Roboto"/>
                <a:sym typeface="Roboto"/>
              </a:rPr>
              <a:t>: 2.5 cm * 2.5 cm = 6.25 * 10 </a:t>
            </a:r>
            <a:r>
              <a:rPr baseline="30000" lang="en" sz="1500">
                <a:solidFill>
                  <a:srgbClr val="F3F3F3"/>
                </a:solidFill>
                <a:latin typeface="Roboto"/>
                <a:ea typeface="Roboto"/>
                <a:cs typeface="Roboto"/>
                <a:sym typeface="Roboto"/>
              </a:rPr>
              <a:t>- 4</a:t>
            </a:r>
            <a:r>
              <a:rPr lang="en" sz="1500">
                <a:solidFill>
                  <a:srgbClr val="F3F3F3"/>
                </a:solidFill>
                <a:latin typeface="Roboto"/>
                <a:ea typeface="Roboto"/>
                <a:cs typeface="Roboto"/>
                <a:sym typeface="Roboto"/>
              </a:rPr>
              <a:t> cm</a:t>
            </a:r>
            <a:r>
              <a:rPr baseline="30000" lang="en" sz="1500">
                <a:solidFill>
                  <a:srgbClr val="F3F3F3"/>
                </a:solidFill>
                <a:latin typeface="Roboto"/>
                <a:ea typeface="Roboto"/>
                <a:cs typeface="Roboto"/>
                <a:sym typeface="Roboto"/>
              </a:rPr>
              <a:t>2</a:t>
            </a:r>
            <a:endParaRPr sz="1500">
              <a:solidFill>
                <a:srgbClr val="F3F3F3"/>
              </a:solidFill>
              <a:latin typeface="Roboto"/>
              <a:ea typeface="Roboto"/>
              <a:cs typeface="Roboto"/>
              <a:sym typeface="Roboto"/>
            </a:endParaRPr>
          </a:p>
          <a:p>
            <a:pPr indent="0" lvl="0" marL="0" rtl="0" algn="just">
              <a:spcBef>
                <a:spcPts val="0"/>
              </a:spcBef>
              <a:spcAft>
                <a:spcPts val="0"/>
              </a:spcAft>
              <a:buNone/>
            </a:pPr>
            <a:r>
              <a:rPr b="1" lang="en" sz="1500">
                <a:solidFill>
                  <a:srgbClr val="F3F3F3"/>
                </a:solidFill>
                <a:latin typeface="Roboto"/>
                <a:ea typeface="Roboto"/>
                <a:cs typeface="Roboto"/>
                <a:sym typeface="Roboto"/>
              </a:rPr>
              <a:t>Pressure on Transducer</a:t>
            </a:r>
            <a:r>
              <a:rPr lang="en" sz="1500">
                <a:solidFill>
                  <a:srgbClr val="F3F3F3"/>
                </a:solidFill>
                <a:latin typeface="Roboto"/>
                <a:ea typeface="Roboto"/>
                <a:cs typeface="Roboto"/>
                <a:sym typeface="Roboto"/>
              </a:rPr>
              <a:t>: 16 Pa</a:t>
            </a:r>
            <a:endParaRPr sz="1500">
              <a:solidFill>
                <a:srgbClr val="F3F3F3"/>
              </a:solidFill>
              <a:latin typeface="Roboto"/>
              <a:ea typeface="Roboto"/>
              <a:cs typeface="Roboto"/>
              <a:sym typeface="Roboto"/>
            </a:endParaRPr>
          </a:p>
          <a:p>
            <a:pPr indent="0" lvl="0" marL="0" rtl="0" algn="just">
              <a:spcBef>
                <a:spcPts val="0"/>
              </a:spcBef>
              <a:spcAft>
                <a:spcPts val="0"/>
              </a:spcAft>
              <a:buNone/>
            </a:pPr>
            <a:r>
              <a:t/>
            </a:r>
            <a:endParaRPr sz="1500">
              <a:solidFill>
                <a:srgbClr val="F3F3F3"/>
              </a:solidFill>
              <a:latin typeface="Roboto"/>
              <a:ea typeface="Roboto"/>
              <a:cs typeface="Roboto"/>
              <a:sym typeface="Roboto"/>
            </a:endParaRPr>
          </a:p>
          <a:p>
            <a:pPr indent="0" lvl="0" marL="0" rtl="0" algn="just">
              <a:spcBef>
                <a:spcPts val="0"/>
              </a:spcBef>
              <a:spcAft>
                <a:spcPts val="0"/>
              </a:spcAft>
              <a:buNone/>
            </a:pPr>
            <a:r>
              <a:rPr lang="en" sz="1500">
                <a:solidFill>
                  <a:srgbClr val="F3F3F3"/>
                </a:solidFill>
                <a:latin typeface="Roboto"/>
                <a:ea typeface="Roboto"/>
                <a:cs typeface="Roboto"/>
                <a:sym typeface="Roboto"/>
              </a:rPr>
              <a:t>Boundary Conditions: </a:t>
            </a:r>
            <a:endParaRPr sz="1500">
              <a:solidFill>
                <a:srgbClr val="F3F3F3"/>
              </a:solidFill>
              <a:latin typeface="Roboto"/>
              <a:ea typeface="Roboto"/>
              <a:cs typeface="Roboto"/>
              <a:sym typeface="Roboto"/>
            </a:endParaRPr>
          </a:p>
          <a:p>
            <a:pPr indent="-323850" lvl="0" marL="457200" rtl="0" algn="just">
              <a:spcBef>
                <a:spcPts val="0"/>
              </a:spcBef>
              <a:spcAft>
                <a:spcPts val="0"/>
              </a:spcAft>
              <a:buClr>
                <a:srgbClr val="F3F3F3"/>
              </a:buClr>
              <a:buSzPts val="1500"/>
              <a:buFont typeface="Roboto"/>
              <a:buChar char="●"/>
            </a:pPr>
            <a:r>
              <a:rPr lang="en" sz="1500">
                <a:solidFill>
                  <a:srgbClr val="F3F3F3"/>
                </a:solidFill>
                <a:latin typeface="Roboto"/>
                <a:ea typeface="Roboto"/>
                <a:cs typeface="Roboto"/>
                <a:sym typeface="Roboto"/>
              </a:rPr>
              <a:t>Fixed Support where skull connects the neck</a:t>
            </a:r>
            <a:endParaRPr sz="1500">
              <a:solidFill>
                <a:srgbClr val="F3F3F3"/>
              </a:solidFill>
              <a:latin typeface="Roboto"/>
              <a:ea typeface="Roboto"/>
              <a:cs typeface="Roboto"/>
              <a:sym typeface="Roboto"/>
            </a:endParaRPr>
          </a:p>
          <a:p>
            <a:pPr indent="-323850" lvl="0" marL="457200" rtl="0" algn="just">
              <a:spcBef>
                <a:spcPts val="0"/>
              </a:spcBef>
              <a:spcAft>
                <a:spcPts val="0"/>
              </a:spcAft>
              <a:buClr>
                <a:srgbClr val="F3F3F3"/>
              </a:buClr>
              <a:buSzPts val="1500"/>
              <a:buFont typeface="Roboto"/>
              <a:buChar char="●"/>
            </a:pPr>
            <a:r>
              <a:rPr lang="en" sz="1500">
                <a:solidFill>
                  <a:srgbClr val="F3F3F3"/>
                </a:solidFill>
                <a:latin typeface="Roboto"/>
                <a:ea typeface="Roboto"/>
                <a:cs typeface="Roboto"/>
                <a:sym typeface="Roboto"/>
              </a:rPr>
              <a:t>Specific Force on Transducer Area on both sides</a:t>
            </a:r>
            <a:endParaRPr sz="1500">
              <a:solidFill>
                <a:srgbClr val="F3F3F3"/>
              </a:solidFill>
              <a:latin typeface="Roboto"/>
              <a:ea typeface="Roboto"/>
              <a:cs typeface="Roboto"/>
              <a:sym typeface="Roboto"/>
            </a:endParaRPr>
          </a:p>
          <a:p>
            <a:pPr indent="0" lvl="0" marL="0" rtl="0" algn="just">
              <a:spcBef>
                <a:spcPts val="0"/>
              </a:spcBef>
              <a:spcAft>
                <a:spcPts val="0"/>
              </a:spcAft>
              <a:buNone/>
            </a:pPr>
            <a:r>
              <a:t/>
            </a:r>
            <a:endParaRPr sz="1500">
              <a:solidFill>
                <a:srgbClr val="F3F3F3"/>
              </a:solidFill>
              <a:latin typeface="Roboto"/>
              <a:ea typeface="Roboto"/>
              <a:cs typeface="Roboto"/>
              <a:sym typeface="Roboto"/>
            </a:endParaRPr>
          </a:p>
          <a:p>
            <a:pPr indent="0" lvl="0" marL="0" rtl="0" algn="just">
              <a:spcBef>
                <a:spcPts val="0"/>
              </a:spcBef>
              <a:spcAft>
                <a:spcPts val="0"/>
              </a:spcAft>
              <a:buNone/>
            </a:pPr>
            <a:r>
              <a:rPr lang="en" sz="1500">
                <a:solidFill>
                  <a:srgbClr val="F3F3F3"/>
                </a:solidFill>
                <a:latin typeface="Roboto"/>
                <a:ea typeface="Roboto"/>
                <a:cs typeface="Roboto"/>
                <a:sym typeface="Roboto"/>
              </a:rPr>
              <a:t>Probe: </a:t>
            </a:r>
            <a:endParaRPr sz="1500">
              <a:solidFill>
                <a:srgbClr val="F3F3F3"/>
              </a:solidFill>
              <a:latin typeface="Roboto"/>
              <a:ea typeface="Roboto"/>
              <a:cs typeface="Roboto"/>
              <a:sym typeface="Roboto"/>
            </a:endParaRPr>
          </a:p>
          <a:p>
            <a:pPr indent="0" lvl="0" marL="0" rtl="0" algn="just">
              <a:spcBef>
                <a:spcPts val="0"/>
              </a:spcBef>
              <a:spcAft>
                <a:spcPts val="0"/>
              </a:spcAft>
              <a:buNone/>
            </a:pPr>
            <a:r>
              <a:rPr lang="en" sz="1500">
                <a:solidFill>
                  <a:srgbClr val="F3F3F3"/>
                </a:solidFill>
                <a:latin typeface="Roboto"/>
                <a:ea typeface="Roboto"/>
                <a:cs typeface="Roboto"/>
                <a:sym typeface="Roboto"/>
              </a:rPr>
              <a:t>Measure displacement at the</a:t>
            </a:r>
            <a:r>
              <a:rPr b="1" lang="en" sz="1500">
                <a:solidFill>
                  <a:srgbClr val="F3F3F3"/>
                </a:solidFill>
                <a:latin typeface="Roboto"/>
                <a:ea typeface="Roboto"/>
                <a:cs typeface="Roboto"/>
                <a:sym typeface="Roboto"/>
              </a:rPr>
              <a:t> </a:t>
            </a:r>
            <a:r>
              <a:rPr lang="en" sz="1500">
                <a:solidFill>
                  <a:srgbClr val="F3F3F3"/>
                </a:solidFill>
                <a:latin typeface="Roboto"/>
                <a:ea typeface="Roboto"/>
                <a:cs typeface="Roboto"/>
                <a:sym typeface="Roboto"/>
              </a:rPr>
              <a:t>end of cochlear bone which connects to basilar membrane</a:t>
            </a:r>
            <a:endParaRPr sz="1500">
              <a:solidFill>
                <a:srgbClr val="F3F3F3"/>
              </a:solidFill>
              <a:latin typeface="Roboto"/>
              <a:ea typeface="Roboto"/>
              <a:cs typeface="Roboto"/>
              <a:sym typeface="Roboto"/>
            </a:endParaRPr>
          </a:p>
        </p:txBody>
      </p:sp>
      <p:pic>
        <p:nvPicPr>
          <p:cNvPr id="115" name="Google Shape;115;p20"/>
          <p:cNvPicPr preferRelativeResize="0"/>
          <p:nvPr/>
        </p:nvPicPr>
        <p:blipFill>
          <a:blip r:embed="rId3">
            <a:alphaModFix/>
          </a:blip>
          <a:stretch>
            <a:fillRect/>
          </a:stretch>
        </p:blipFill>
        <p:spPr>
          <a:xfrm>
            <a:off x="6149925" y="223650"/>
            <a:ext cx="2989425" cy="2324175"/>
          </a:xfrm>
          <a:prstGeom prst="rect">
            <a:avLst/>
          </a:prstGeom>
          <a:noFill/>
          <a:ln>
            <a:noFill/>
          </a:ln>
        </p:spPr>
      </p:pic>
      <p:pic>
        <p:nvPicPr>
          <p:cNvPr id="116" name="Google Shape;116;p20"/>
          <p:cNvPicPr preferRelativeResize="0"/>
          <p:nvPr/>
        </p:nvPicPr>
        <p:blipFill>
          <a:blip r:embed="rId4">
            <a:alphaModFix/>
          </a:blip>
          <a:stretch>
            <a:fillRect/>
          </a:stretch>
        </p:blipFill>
        <p:spPr>
          <a:xfrm>
            <a:off x="5638788" y="2504050"/>
            <a:ext cx="3514725" cy="2628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1593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Acoustic Simulations: Frequency Selection</a:t>
            </a:r>
            <a:endParaRPr/>
          </a:p>
          <a:p>
            <a:pPr indent="0" lvl="0" marL="0" rtl="0" algn="l">
              <a:spcBef>
                <a:spcPts val="0"/>
              </a:spcBef>
              <a:spcAft>
                <a:spcPts val="0"/>
              </a:spcAft>
              <a:buNone/>
            </a:pPr>
            <a:r>
              <a:t/>
            </a:r>
            <a:endParaRPr/>
          </a:p>
        </p:txBody>
      </p:sp>
      <p:sp>
        <p:nvSpPr>
          <p:cNvPr id="122" name="Google Shape;122;p21"/>
          <p:cNvSpPr txBox="1"/>
          <p:nvPr>
            <p:ph idx="1" type="body"/>
          </p:nvPr>
        </p:nvSpPr>
        <p:spPr>
          <a:xfrm>
            <a:off x="0" y="3941475"/>
            <a:ext cx="5306700" cy="9615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rgbClr val="F3F3F3"/>
              </a:buClr>
              <a:buSzPts val="1400"/>
              <a:buFont typeface="Roboto"/>
              <a:buChar char="●"/>
            </a:pPr>
            <a:r>
              <a:rPr lang="en" sz="1400">
                <a:solidFill>
                  <a:srgbClr val="F3F3F3"/>
                </a:solidFill>
                <a:latin typeface="Roboto"/>
                <a:ea typeface="Roboto"/>
                <a:cs typeface="Roboto"/>
                <a:sym typeface="Roboto"/>
              </a:rPr>
              <a:t>&lt; 1500 Hz not possible: Transducer Limitations</a:t>
            </a:r>
            <a:endParaRPr sz="1400">
              <a:solidFill>
                <a:srgbClr val="F3F3F3"/>
              </a:solidFill>
              <a:latin typeface="Roboto"/>
              <a:ea typeface="Roboto"/>
              <a:cs typeface="Roboto"/>
              <a:sym typeface="Roboto"/>
            </a:endParaRPr>
          </a:p>
          <a:p>
            <a:pPr indent="-317500" lvl="0" marL="457200" rtl="0" algn="just">
              <a:spcBef>
                <a:spcPts val="0"/>
              </a:spcBef>
              <a:spcAft>
                <a:spcPts val="0"/>
              </a:spcAft>
              <a:buClr>
                <a:srgbClr val="F3F3F3"/>
              </a:buClr>
              <a:buSzPts val="1400"/>
              <a:buFont typeface="Roboto"/>
              <a:buChar char="●"/>
            </a:pPr>
            <a:r>
              <a:rPr lang="en" sz="1400">
                <a:solidFill>
                  <a:srgbClr val="F3F3F3"/>
                </a:solidFill>
                <a:latin typeface="Roboto"/>
                <a:ea typeface="Roboto"/>
                <a:cs typeface="Roboto"/>
                <a:sym typeface="Roboto"/>
              </a:rPr>
              <a:t>&gt;2300 Hz: Highly Nonlinear with very high disp like 10 nm</a:t>
            </a:r>
            <a:endParaRPr sz="1400">
              <a:solidFill>
                <a:srgbClr val="F3F3F3"/>
              </a:solidFill>
              <a:latin typeface="Roboto"/>
              <a:ea typeface="Roboto"/>
              <a:cs typeface="Roboto"/>
              <a:sym typeface="Roboto"/>
            </a:endParaRPr>
          </a:p>
          <a:p>
            <a:pPr indent="-317500" lvl="0" marL="457200" rtl="0" algn="just">
              <a:spcBef>
                <a:spcPts val="0"/>
              </a:spcBef>
              <a:spcAft>
                <a:spcPts val="0"/>
              </a:spcAft>
              <a:buClr>
                <a:srgbClr val="F3F3F3"/>
              </a:buClr>
              <a:buSzPts val="1400"/>
              <a:buFont typeface="Roboto"/>
              <a:buChar char="●"/>
            </a:pPr>
            <a:r>
              <a:rPr lang="en" sz="1400">
                <a:solidFill>
                  <a:srgbClr val="F3F3F3"/>
                </a:solidFill>
                <a:latin typeface="Roboto"/>
                <a:ea typeface="Roboto"/>
                <a:cs typeface="Roboto"/>
                <a:sym typeface="Roboto"/>
              </a:rPr>
              <a:t>&gt; 4000 Hz: Smaller displacements than required. Also has health implications</a:t>
            </a:r>
            <a:endParaRPr sz="1400">
              <a:solidFill>
                <a:srgbClr val="F3F3F3"/>
              </a:solidFill>
              <a:latin typeface="Roboto"/>
              <a:ea typeface="Roboto"/>
              <a:cs typeface="Roboto"/>
              <a:sym typeface="Roboto"/>
            </a:endParaRPr>
          </a:p>
          <a:p>
            <a:pPr indent="0" lvl="0" marL="0" rtl="0" algn="just">
              <a:spcBef>
                <a:spcPts val="0"/>
              </a:spcBef>
              <a:spcAft>
                <a:spcPts val="0"/>
              </a:spcAft>
              <a:buNone/>
            </a:pPr>
            <a:r>
              <a:t/>
            </a:r>
            <a:endParaRPr sz="1400">
              <a:solidFill>
                <a:srgbClr val="F3F3F3"/>
              </a:solidFill>
              <a:latin typeface="Roboto"/>
              <a:ea typeface="Roboto"/>
              <a:cs typeface="Roboto"/>
              <a:sym typeface="Roboto"/>
            </a:endParaRPr>
          </a:p>
        </p:txBody>
      </p:sp>
      <p:pic>
        <p:nvPicPr>
          <p:cNvPr id="123" name="Google Shape;123;p21"/>
          <p:cNvPicPr preferRelativeResize="0"/>
          <p:nvPr/>
        </p:nvPicPr>
        <p:blipFill>
          <a:blip r:embed="rId3">
            <a:alphaModFix/>
          </a:blip>
          <a:stretch>
            <a:fillRect/>
          </a:stretch>
        </p:blipFill>
        <p:spPr>
          <a:xfrm>
            <a:off x="1394500" y="734325"/>
            <a:ext cx="6198374" cy="3144675"/>
          </a:xfrm>
          <a:prstGeom prst="rect">
            <a:avLst/>
          </a:prstGeom>
          <a:noFill/>
          <a:ln>
            <a:noFill/>
          </a:ln>
        </p:spPr>
      </p:pic>
      <p:sp>
        <p:nvSpPr>
          <p:cNvPr id="124" name="Google Shape;124;p21"/>
          <p:cNvSpPr txBox="1"/>
          <p:nvPr>
            <p:ph idx="1" type="body"/>
          </p:nvPr>
        </p:nvSpPr>
        <p:spPr>
          <a:xfrm>
            <a:off x="6022650" y="4004475"/>
            <a:ext cx="2768700" cy="961500"/>
          </a:xfrm>
          <a:prstGeom prst="rect">
            <a:avLst/>
          </a:prstGeom>
          <a:ln cap="flat" cmpd="sng" w="381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just">
              <a:spcBef>
                <a:spcPts val="0"/>
              </a:spcBef>
              <a:spcAft>
                <a:spcPts val="0"/>
              </a:spcAft>
              <a:buNone/>
            </a:pPr>
            <a:r>
              <a:rPr b="1" lang="en" sz="1600">
                <a:solidFill>
                  <a:srgbClr val="F3F3F3"/>
                </a:solidFill>
                <a:latin typeface="Roboto"/>
                <a:ea typeface="Roboto"/>
                <a:cs typeface="Roboto"/>
                <a:sym typeface="Roboto"/>
              </a:rPr>
              <a:t>Selected Frequency Range:</a:t>
            </a:r>
            <a:endParaRPr b="1" sz="1600">
              <a:solidFill>
                <a:srgbClr val="F3F3F3"/>
              </a:solidFill>
              <a:latin typeface="Roboto"/>
              <a:ea typeface="Roboto"/>
              <a:cs typeface="Roboto"/>
              <a:sym typeface="Roboto"/>
            </a:endParaRPr>
          </a:p>
          <a:p>
            <a:pPr indent="0" lvl="0" marL="0" rtl="0" algn="just">
              <a:spcBef>
                <a:spcPts val="0"/>
              </a:spcBef>
              <a:spcAft>
                <a:spcPts val="0"/>
              </a:spcAft>
              <a:buNone/>
            </a:pPr>
            <a:r>
              <a:rPr b="1" lang="en" sz="1600">
                <a:solidFill>
                  <a:srgbClr val="00FF00"/>
                </a:solidFill>
                <a:latin typeface="Roboto"/>
                <a:ea typeface="Roboto"/>
                <a:cs typeface="Roboto"/>
                <a:sym typeface="Roboto"/>
              </a:rPr>
              <a:t>1800 - 2200 Hz</a:t>
            </a:r>
            <a:endParaRPr b="1" sz="1600">
              <a:solidFill>
                <a:srgbClr val="00FF00"/>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